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sldIdLst>
    <p:sldId id="334" r:id="rId2"/>
    <p:sldId id="335" r:id="rId3"/>
    <p:sldId id="337" r:id="rId4"/>
    <p:sldId id="336" r:id="rId5"/>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B492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1" autoAdjust="0"/>
    <p:restoredTop sz="94660"/>
  </p:normalViewPr>
  <p:slideViewPr>
    <p:cSldViewPr snapToGrid="0" showGuides="1">
      <p:cViewPr varScale="1">
        <p:scale>
          <a:sx n="59" d="100"/>
          <a:sy n="59" d="100"/>
        </p:scale>
        <p:origin x="3672" y="34"/>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9AA3E2-E1E7-405A-A189-201E2EBD0353}" type="datetimeFigureOut">
              <a:rPr lang="en-US" smtClean="0"/>
              <a:t>10/10/2019</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96D727-BC52-4F17-A037-72A009D71C5B}" type="slidenum">
              <a:rPr lang="en-US" smtClean="0"/>
              <a:t>‹#›</a:t>
            </a:fld>
            <a:endParaRPr lang="en-US"/>
          </a:p>
        </p:txBody>
      </p:sp>
    </p:spTree>
    <p:extLst>
      <p:ext uri="{BB962C8B-B14F-4D97-AF65-F5344CB8AC3E}">
        <p14:creationId xmlns:p14="http://schemas.microsoft.com/office/powerpoint/2010/main" val="231776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025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285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99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24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6680" y="3182325"/>
            <a:ext cx="5204640" cy="2194560"/>
          </a:xfrm>
          <a:solidFill>
            <a:srgbClr val="FFFFFF"/>
          </a:solidFill>
          <a:ln w="38100">
            <a:solidFill>
              <a:srgbClr val="404040"/>
            </a:solidFill>
          </a:ln>
        </p:spPr>
        <p:txBody>
          <a:bodyPr lIns="274320" rIns="274320" anchor="ctr" anchorCtr="1">
            <a:normAutofit/>
          </a:bodyPr>
          <a:lstStyle>
            <a:lvl1pPr algn="ctr">
              <a:defRPr sz="2625">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1516047" y="5803392"/>
            <a:ext cx="3825907" cy="1653192"/>
          </a:xfrm>
          <a:noFill/>
        </p:spPr>
        <p:txBody>
          <a:bodyPr>
            <a:normAutofit/>
          </a:bodyPr>
          <a:lstStyle>
            <a:lvl1pPr marL="0" indent="0" algn="ctr">
              <a:buNone/>
              <a:defRPr sz="1425">
                <a:solidFill>
                  <a:schemeClr val="tx1">
                    <a:lumMod val="75000"/>
                    <a:lumOff val="25000"/>
                  </a:schemeClr>
                </a:solidFill>
              </a:defRPr>
            </a:lvl1pPr>
            <a:lvl2pPr marL="342918" indent="0" algn="ctr">
              <a:buNone/>
              <a:defRPr sz="1425"/>
            </a:lvl2pPr>
            <a:lvl3pPr marL="685837" indent="0" algn="ctr">
              <a:buNone/>
              <a:defRPr sz="1350"/>
            </a:lvl3pPr>
            <a:lvl4pPr marL="1028755" indent="0" algn="ctr">
              <a:buNone/>
              <a:defRPr sz="1200"/>
            </a:lvl4pPr>
            <a:lvl5pPr marL="1371673" indent="0" algn="ctr">
              <a:buNone/>
              <a:defRPr sz="1200"/>
            </a:lvl5pPr>
            <a:lvl6pPr marL="1714591" indent="0" algn="ctr">
              <a:buNone/>
              <a:defRPr sz="1200"/>
            </a:lvl6pPr>
            <a:lvl7pPr marL="2057510" indent="0" algn="ctr">
              <a:buNone/>
              <a:defRPr sz="1200"/>
            </a:lvl7pPr>
            <a:lvl8pPr marL="2400428" indent="0" algn="ctr">
              <a:buNone/>
              <a:defRPr sz="1200"/>
            </a:lvl8pPr>
            <a:lvl9pPr marL="2743346"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9692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23119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67376" y="1249680"/>
            <a:ext cx="790474" cy="66446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04534" y="1249680"/>
            <a:ext cx="3537131" cy="6644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292213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1383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3182325"/>
            <a:ext cx="5205222" cy="2194560"/>
          </a:xfrm>
          <a:solidFill>
            <a:srgbClr val="FFFFFF"/>
          </a:solidFill>
          <a:ln w="38100">
            <a:solidFill>
              <a:srgbClr val="404040"/>
            </a:solidFill>
          </a:ln>
        </p:spPr>
        <p:txBody>
          <a:bodyPr lIns="274320" rIns="274320" anchor="ctr" anchorCtr="1">
            <a:normAutofit/>
          </a:bodyPr>
          <a:lstStyle>
            <a:lvl1pPr>
              <a:defRPr sz="2625">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16047" y="5803287"/>
            <a:ext cx="3825907" cy="1686776"/>
          </a:xfrm>
        </p:spPr>
        <p:txBody>
          <a:bodyPr anchor="t" anchorCtr="1">
            <a:normAutofit/>
          </a:bodyPr>
          <a:lstStyle>
            <a:lvl1pPr marL="0" indent="0">
              <a:buNone/>
              <a:defRPr sz="1425">
                <a:solidFill>
                  <a:schemeClr val="tx1"/>
                </a:solidFill>
              </a:defRPr>
            </a:lvl1pPr>
            <a:lvl2pPr marL="342918" indent="0">
              <a:buNone/>
              <a:defRPr sz="1425">
                <a:solidFill>
                  <a:schemeClr val="tx1">
                    <a:tint val="75000"/>
                  </a:schemeClr>
                </a:solidFill>
              </a:defRPr>
            </a:lvl2pPr>
            <a:lvl3pPr marL="685837" indent="0">
              <a:buNone/>
              <a:defRPr sz="1350">
                <a:solidFill>
                  <a:schemeClr val="tx1">
                    <a:tint val="75000"/>
                  </a:schemeClr>
                </a:solidFill>
              </a:defRPr>
            </a:lvl3pPr>
            <a:lvl4pPr marL="1028755" indent="0">
              <a:buNone/>
              <a:defRPr sz="1200">
                <a:solidFill>
                  <a:schemeClr val="tx1">
                    <a:tint val="75000"/>
                  </a:schemeClr>
                </a:solidFill>
              </a:defRPr>
            </a:lvl4pPr>
            <a:lvl5pPr marL="1371673" indent="0">
              <a:buNone/>
              <a:defRPr sz="1200">
                <a:solidFill>
                  <a:schemeClr val="tx1">
                    <a:tint val="75000"/>
                  </a:schemeClr>
                </a:solidFill>
              </a:defRPr>
            </a:lvl5pPr>
            <a:lvl6pPr marL="1714591" indent="0">
              <a:buNone/>
              <a:defRPr sz="1200">
                <a:solidFill>
                  <a:schemeClr val="tx1">
                    <a:tint val="75000"/>
                  </a:schemeClr>
                </a:solidFill>
              </a:defRPr>
            </a:lvl6pPr>
            <a:lvl7pPr marL="2057510" indent="0">
              <a:buNone/>
              <a:defRPr sz="1200">
                <a:solidFill>
                  <a:schemeClr val="tx1">
                    <a:tint val="75000"/>
                  </a:schemeClr>
                </a:solidFill>
              </a:defRPr>
            </a:lvl7pPr>
            <a:lvl8pPr marL="2400428" indent="0">
              <a:buNone/>
              <a:defRPr sz="1200">
                <a:solidFill>
                  <a:schemeClr val="tx1">
                    <a:tint val="75000"/>
                  </a:schemeClr>
                </a:solidFill>
              </a:defRPr>
            </a:lvl8pPr>
            <a:lvl9pPr marL="2743346"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376934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679" y="3517392"/>
            <a:ext cx="2466018" cy="413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65303" y="3517392"/>
            <a:ext cx="2467887" cy="413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4126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6679" y="3084579"/>
            <a:ext cx="2466018" cy="938783"/>
          </a:xfrm>
        </p:spPr>
        <p:txBody>
          <a:bodyPr anchor="b" anchorCtr="1">
            <a:normAutofit/>
          </a:bodyPr>
          <a:lstStyle>
            <a:lvl1pPr marL="0" indent="0" algn="ctr">
              <a:buNone/>
              <a:defRPr sz="1425" b="0" cap="all" spc="75" baseline="0">
                <a:solidFill>
                  <a:schemeClr val="tx2"/>
                </a:solidFill>
              </a:defRPr>
            </a:lvl1pPr>
            <a:lvl2pPr marL="342918" indent="0">
              <a:buNone/>
              <a:defRPr sz="1425" b="1"/>
            </a:lvl2pPr>
            <a:lvl3pPr marL="685837" indent="0">
              <a:buNone/>
              <a:defRPr sz="1350" b="1"/>
            </a:lvl3pPr>
            <a:lvl4pPr marL="1028755" indent="0">
              <a:buNone/>
              <a:defRPr sz="1200" b="1"/>
            </a:lvl4pPr>
            <a:lvl5pPr marL="1371673" indent="0">
              <a:buNone/>
              <a:defRPr sz="1200" b="1"/>
            </a:lvl5pPr>
            <a:lvl6pPr marL="1714591" indent="0">
              <a:buNone/>
              <a:defRPr sz="1200" b="1"/>
            </a:lvl6pPr>
            <a:lvl7pPr marL="2057510" indent="0">
              <a:buNone/>
              <a:defRPr sz="1200" b="1"/>
            </a:lvl7pPr>
            <a:lvl8pPr marL="2400428" indent="0">
              <a:buNone/>
              <a:defRPr sz="1200" b="1"/>
            </a:lvl8pPr>
            <a:lvl9pPr marL="2743346" indent="0">
              <a:buNone/>
              <a:defRPr sz="1200" b="1"/>
            </a:lvl9pPr>
          </a:lstStyle>
          <a:p>
            <a:pPr lvl="0"/>
            <a:r>
              <a:rPr lang="en-US"/>
              <a:t>Click to edit Master text styles</a:t>
            </a:r>
          </a:p>
        </p:txBody>
      </p:sp>
      <p:sp>
        <p:nvSpPr>
          <p:cNvPr id="4" name="Content Placeholder 3"/>
          <p:cNvSpPr>
            <a:spLocks noGrp="1"/>
          </p:cNvSpPr>
          <p:nvPr>
            <p:ph sz="half" idx="2"/>
          </p:nvPr>
        </p:nvSpPr>
        <p:spPr>
          <a:xfrm>
            <a:off x="826679" y="4191001"/>
            <a:ext cx="2466018" cy="346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565303" y="4191001"/>
            <a:ext cx="2467887" cy="346236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3565303" y="3084579"/>
            <a:ext cx="2467887" cy="938783"/>
          </a:xfrm>
        </p:spPr>
        <p:txBody>
          <a:bodyPr anchor="b" anchorCtr="1">
            <a:normAutofit/>
          </a:bodyPr>
          <a:lstStyle>
            <a:lvl1pPr marL="0" indent="0" algn="ctr">
              <a:buNone/>
              <a:defRPr sz="1425" b="0" cap="all" spc="75" baseline="0">
                <a:solidFill>
                  <a:schemeClr val="tx2"/>
                </a:solidFill>
              </a:defRPr>
            </a:lvl1pPr>
            <a:lvl2pPr marL="342918" indent="0">
              <a:buNone/>
              <a:defRPr sz="1425" b="1"/>
            </a:lvl2pPr>
            <a:lvl3pPr marL="685837" indent="0">
              <a:buNone/>
              <a:defRPr sz="1350" b="1"/>
            </a:lvl3pPr>
            <a:lvl4pPr marL="1028755" indent="0">
              <a:buNone/>
              <a:defRPr sz="1200" b="1"/>
            </a:lvl4pPr>
            <a:lvl5pPr marL="1371673" indent="0">
              <a:buNone/>
              <a:defRPr sz="1200" b="1"/>
            </a:lvl5pPr>
            <a:lvl6pPr marL="1714591" indent="0">
              <a:buNone/>
              <a:defRPr sz="1200" b="1"/>
            </a:lvl6pPr>
            <a:lvl7pPr marL="2057510" indent="0">
              <a:buNone/>
              <a:defRPr sz="1200" b="1"/>
            </a:lvl7pPr>
            <a:lvl8pPr marL="2400428" indent="0">
              <a:buNone/>
              <a:defRPr sz="1200" b="1"/>
            </a:lvl8pPr>
            <a:lvl9pPr marL="2743346"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5EA2F7-70FD-4814-8547-44FA9C61508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7827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150504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209699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3429000" y="0"/>
            <a:ext cx="3429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528" y="2991773"/>
            <a:ext cx="2467946" cy="1521996"/>
          </a:xfrm>
          <a:solidFill>
            <a:srgbClr val="FFFFFF"/>
          </a:solidFill>
          <a:ln>
            <a:solidFill>
              <a:srgbClr val="404040"/>
            </a:solidFill>
          </a:ln>
        </p:spPr>
        <p:txBody>
          <a:bodyPr anchor="ctr" anchorCtr="1">
            <a:normAutofit/>
          </a:bodyPr>
          <a:lstStyle>
            <a:lvl1pPr>
              <a:defRPr sz="1575">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3789045" y="1072897"/>
            <a:ext cx="2708910" cy="6998208"/>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7224" y="4733225"/>
            <a:ext cx="2134553" cy="2925381"/>
          </a:xfrm>
        </p:spPr>
        <p:txBody>
          <a:bodyPr anchor="t" anchorCtr="1">
            <a:normAutofit/>
          </a:bodyPr>
          <a:lstStyle>
            <a:lvl1pPr marL="0" indent="0" algn="ctr">
              <a:buNone/>
              <a:defRPr sz="1125">
                <a:solidFill>
                  <a:schemeClr val="tx1">
                    <a:lumMod val="85000"/>
                    <a:lumOff val="15000"/>
                  </a:schemeClr>
                </a:solidFill>
              </a:defRPr>
            </a:lvl1pPr>
            <a:lvl2pPr marL="342918" indent="0">
              <a:buNone/>
              <a:defRPr sz="1050"/>
            </a:lvl2pPr>
            <a:lvl3pPr marL="685837" indent="0">
              <a:buNone/>
              <a:defRPr sz="900"/>
            </a:lvl3pPr>
            <a:lvl4pPr marL="1028755" indent="0">
              <a:buNone/>
              <a:defRPr sz="750"/>
            </a:lvl4pPr>
            <a:lvl5pPr marL="1371673" indent="0">
              <a:buNone/>
              <a:defRPr sz="750"/>
            </a:lvl5pPr>
            <a:lvl6pPr marL="1714591" indent="0">
              <a:buNone/>
              <a:defRPr sz="750"/>
            </a:lvl6pPr>
            <a:lvl7pPr marL="2057510" indent="0">
              <a:buNone/>
              <a:defRPr sz="750"/>
            </a:lvl7pPr>
            <a:lvl8pPr marL="2400428" indent="0">
              <a:buNone/>
              <a:defRPr sz="750"/>
            </a:lvl8pPr>
            <a:lvl9pPr marL="2743346"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24B37394-2B17-4FB9-947A-0306D1B00373}" type="datetimeFigureOut">
              <a:rPr lang="en-US" smtClean="0"/>
              <a:t>10/10/2019</a:t>
            </a:fld>
            <a:endParaRPr lang="en-US" dirty="0"/>
          </a:p>
        </p:txBody>
      </p:sp>
      <p:sp>
        <p:nvSpPr>
          <p:cNvPr id="10" name="Footer Placeholder 9"/>
          <p:cNvSpPr>
            <a:spLocks noGrp="1"/>
          </p:cNvSpPr>
          <p:nvPr>
            <p:ph type="ftr" sz="quarter" idx="11"/>
          </p:nvPr>
        </p:nvSpPr>
        <p:spPr>
          <a:xfrm>
            <a:off x="480528" y="8314944"/>
            <a:ext cx="2854798" cy="426720"/>
          </a:xfrm>
        </p:spPr>
        <p:txBody>
          <a:bodyPr>
            <a:normAutofit/>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9276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91771"/>
            <a:ext cx="2468880" cy="1524000"/>
          </a:xfrm>
          <a:solidFill>
            <a:srgbClr val="FFFFFF"/>
          </a:solidFill>
          <a:ln>
            <a:solidFill>
              <a:srgbClr val="262626"/>
            </a:solidFill>
          </a:ln>
        </p:spPr>
        <p:txBody>
          <a:bodyPr anchor="ctr" anchorCtr="1">
            <a:noAutofit/>
          </a:bodyPr>
          <a:lstStyle>
            <a:lvl1pPr>
              <a:defRPr sz="1575">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429000" y="0"/>
            <a:ext cx="3432430" cy="9144000"/>
          </a:xfrm>
          <a:solidFill>
            <a:schemeClr val="bg1"/>
          </a:solidFill>
        </p:spPr>
        <p:txBody>
          <a:bodyPr anchor="t"/>
          <a:lstStyle>
            <a:lvl1pPr marL="0" indent="0">
              <a:buNone/>
              <a:defRPr sz="2400">
                <a:solidFill>
                  <a:schemeClr val="tx1"/>
                </a:solidFill>
              </a:defRPr>
            </a:lvl1pPr>
            <a:lvl2pPr marL="342918" indent="0">
              <a:buNone/>
              <a:defRPr sz="2100"/>
            </a:lvl2pPr>
            <a:lvl3pPr marL="685837" indent="0">
              <a:buNone/>
              <a:defRPr sz="1800"/>
            </a:lvl3pPr>
            <a:lvl4pPr marL="1028755" indent="0">
              <a:buNone/>
              <a:defRPr sz="1500"/>
            </a:lvl4pPr>
            <a:lvl5pPr marL="1371673" indent="0">
              <a:buNone/>
              <a:defRPr sz="1500"/>
            </a:lvl5pPr>
            <a:lvl6pPr marL="1714591" indent="0">
              <a:buNone/>
              <a:defRPr sz="1500"/>
            </a:lvl6pPr>
            <a:lvl7pPr marL="2057510" indent="0">
              <a:buNone/>
              <a:defRPr sz="1500"/>
            </a:lvl7pPr>
            <a:lvl8pPr marL="2400428" indent="0">
              <a:buNone/>
              <a:defRPr sz="1500"/>
            </a:lvl8pPr>
            <a:lvl9pPr marL="2743346"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47224" y="4733227"/>
            <a:ext cx="2134553" cy="2925383"/>
          </a:xfrm>
        </p:spPr>
        <p:txBody>
          <a:bodyPr anchor="t" anchorCtr="1">
            <a:normAutofit/>
          </a:bodyPr>
          <a:lstStyle>
            <a:lvl1pPr marL="0" indent="0" algn="ctr">
              <a:buNone/>
              <a:defRPr sz="1125">
                <a:solidFill>
                  <a:schemeClr val="tx1">
                    <a:lumMod val="85000"/>
                    <a:lumOff val="15000"/>
                  </a:schemeClr>
                </a:solidFill>
              </a:defRPr>
            </a:lvl1pPr>
            <a:lvl2pPr marL="342918" indent="0">
              <a:buNone/>
              <a:defRPr sz="1050"/>
            </a:lvl2pPr>
            <a:lvl3pPr marL="685837" indent="0">
              <a:buNone/>
              <a:defRPr sz="900"/>
            </a:lvl3pPr>
            <a:lvl4pPr marL="1028755" indent="0">
              <a:buNone/>
              <a:defRPr sz="750"/>
            </a:lvl4pPr>
            <a:lvl5pPr marL="1371673" indent="0">
              <a:buNone/>
              <a:defRPr sz="750"/>
            </a:lvl5pPr>
            <a:lvl6pPr marL="1714591" indent="0">
              <a:buNone/>
              <a:defRPr sz="750"/>
            </a:lvl6pPr>
            <a:lvl7pPr marL="2057510" indent="0">
              <a:buNone/>
              <a:defRPr sz="750"/>
            </a:lvl7pPr>
            <a:lvl8pPr marL="2400428" indent="0">
              <a:buNone/>
              <a:defRPr sz="750"/>
            </a:lvl8pPr>
            <a:lvl9pPr marL="2743346"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4B37394-2B17-4FB9-947A-0306D1B00373}" type="datetimeFigureOut">
              <a:rPr lang="en-US" smtClean="0"/>
              <a:t>10/10/2019</a:t>
            </a:fld>
            <a:endParaRPr lang="en-US" dirty="0"/>
          </a:p>
        </p:txBody>
      </p:sp>
      <p:sp>
        <p:nvSpPr>
          <p:cNvPr id="9" name="Footer Placeholder 8"/>
          <p:cNvSpPr>
            <a:spLocks noGrp="1"/>
          </p:cNvSpPr>
          <p:nvPr>
            <p:ph type="ftr" sz="quarter" idx="11"/>
          </p:nvPr>
        </p:nvSpPr>
        <p:spPr>
          <a:xfrm>
            <a:off x="480060" y="8314944"/>
            <a:ext cx="2852928" cy="426720"/>
          </a:xfrm>
        </p:spPr>
        <p:txBody>
          <a:bodyPr>
            <a:normAutofit/>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DC5EA2F7-70FD-4814-8547-44FA9C615088}" type="slidenum">
              <a:rPr lang="en-US" smtClean="0"/>
              <a:t>‹#›</a:t>
            </a:fld>
            <a:endParaRPr lang="en-US" dirty="0"/>
          </a:p>
        </p:txBody>
      </p:sp>
    </p:spTree>
    <p:extLst>
      <p:ext uri="{BB962C8B-B14F-4D97-AF65-F5344CB8AC3E}">
        <p14:creationId xmlns:p14="http://schemas.microsoft.com/office/powerpoint/2010/main" val="422808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4535" y="1286256"/>
            <a:ext cx="4453316" cy="158496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4535" y="3517394"/>
            <a:ext cx="4453316" cy="41359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484207" y="8318422"/>
            <a:ext cx="1548983" cy="431957"/>
          </a:xfrm>
          <a:prstGeom prst="rect">
            <a:avLst/>
          </a:prstGeom>
        </p:spPr>
        <p:txBody>
          <a:bodyPr vert="horz" lIns="91440" tIns="45720" rIns="91440" bIns="45720" rtlCol="0" anchor="ctr"/>
          <a:lstStyle>
            <a:lvl1pPr algn="r">
              <a:defRPr sz="750">
                <a:solidFill>
                  <a:schemeClr val="tx1">
                    <a:alpha val="70000"/>
                  </a:schemeClr>
                </a:solidFill>
              </a:defRPr>
            </a:lvl1pPr>
          </a:lstStyle>
          <a:p>
            <a:fld id="{24B37394-2B17-4FB9-947A-0306D1B00373}" type="datetimeFigureOut">
              <a:rPr lang="en-US" smtClean="0"/>
              <a:t>10/10/2019</a:t>
            </a:fld>
            <a:endParaRPr lang="en-US" dirty="0"/>
          </a:p>
        </p:txBody>
      </p:sp>
      <p:sp>
        <p:nvSpPr>
          <p:cNvPr id="5" name="Footer Placeholder 4"/>
          <p:cNvSpPr>
            <a:spLocks noGrp="1"/>
          </p:cNvSpPr>
          <p:nvPr>
            <p:ph type="ftr" sz="quarter" idx="3"/>
          </p:nvPr>
        </p:nvSpPr>
        <p:spPr>
          <a:xfrm>
            <a:off x="826679" y="8314944"/>
            <a:ext cx="3417498" cy="426720"/>
          </a:xfrm>
          <a:prstGeom prst="rect">
            <a:avLst/>
          </a:prstGeom>
        </p:spPr>
        <p:txBody>
          <a:bodyPr vert="horz" lIns="91440" tIns="45720" rIns="91440" bIns="45720" rtlCol="0" anchor="ctr"/>
          <a:lstStyle>
            <a:lvl1pPr algn="l">
              <a:defRPr sz="7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6180084" y="8290560"/>
            <a:ext cx="274320" cy="487680"/>
          </a:xfrm>
          <a:prstGeom prst="ellipse">
            <a:avLst/>
          </a:prstGeom>
          <a:solidFill>
            <a:srgbClr val="1D1D1D">
              <a:alpha val="69804"/>
            </a:srgbClr>
          </a:solidFill>
        </p:spPr>
        <p:txBody>
          <a:bodyPr vert="horz" lIns="18288" tIns="45720" rIns="18288" bIns="45720" rtlCol="0" anchor="ctr">
            <a:noAutofit/>
          </a:bodyPr>
          <a:lstStyle>
            <a:lvl1pPr algn="ctr">
              <a:defRPr sz="825" spc="0" baseline="0">
                <a:solidFill>
                  <a:srgbClr val="FFFFFF"/>
                </a:solidFill>
              </a:defRPr>
            </a:lvl1pPr>
          </a:lstStyle>
          <a:p>
            <a:fld id="{DC5EA2F7-70FD-4814-8547-44FA9C615088}" type="slidenum">
              <a:rPr lang="en-US" smtClean="0"/>
              <a:t>‹#›</a:t>
            </a:fld>
            <a:endParaRPr lang="en-US" dirty="0"/>
          </a:p>
        </p:txBody>
      </p:sp>
      <p:sp>
        <p:nvSpPr>
          <p:cNvPr id="9" name="Rectangle 8"/>
          <p:cNvSpPr/>
          <p:nvPr userDrawn="1"/>
        </p:nvSpPr>
        <p:spPr>
          <a:xfrm>
            <a:off x="388379" y="207818"/>
            <a:ext cx="6252882" cy="872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0" name="Rectangle 9"/>
          <p:cNvSpPr/>
          <p:nvPr userDrawn="1"/>
        </p:nvSpPr>
        <p:spPr>
          <a:xfrm>
            <a:off x="216739" y="207818"/>
            <a:ext cx="6424522" cy="8728364"/>
          </a:xfrm>
          <a:prstGeom prst="rect">
            <a:avLst/>
          </a:prstGeom>
          <a:noFill/>
          <a:ln w="127000">
            <a:solidFill>
              <a:srgbClr val="C002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1" name="Rectangle 8">
            <a:extLst>
              <a:ext uri="{FF2B5EF4-FFF2-40B4-BE49-F238E27FC236}">
                <a16:creationId xmlns:a16="http://schemas.microsoft.com/office/drawing/2014/main" id="{146081EA-92BE-4E0F-8898-198ECEBE4D16}"/>
              </a:ext>
            </a:extLst>
          </p:cNvPr>
          <p:cNvSpPr>
            <a:spLocks noChangeArrowheads="1"/>
          </p:cNvSpPr>
          <p:nvPr userDrawn="1"/>
        </p:nvSpPr>
        <p:spPr bwMode="auto">
          <a:xfrm>
            <a:off x="2075488" y="8862704"/>
            <a:ext cx="2871798" cy="140628"/>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defTabSz="835365">
              <a:defRPr/>
            </a:pPr>
            <a:r>
              <a:rPr lang="en-US" altLang="en-US" sz="457" b="1" kern="0" dirty="0">
                <a:solidFill>
                  <a:prstClr val="white"/>
                </a:solidFill>
                <a:latin typeface="Arial"/>
                <a:cs typeface="Arial"/>
              </a:rPr>
              <a:t>© Med Tac 2019</a:t>
            </a:r>
            <a:endParaRPr lang="en-US" altLang="en-US" sz="365" b="1" kern="0" dirty="0">
              <a:solidFill>
                <a:prstClr val="white"/>
              </a:solidFill>
              <a:latin typeface="Arial Black" panose="020B0A04020102020204" pitchFamily="34" charset="0"/>
              <a:cs typeface="Arial"/>
            </a:endParaRPr>
          </a:p>
        </p:txBody>
      </p:sp>
    </p:spTree>
    <p:extLst>
      <p:ext uri="{BB962C8B-B14F-4D97-AF65-F5344CB8AC3E}">
        <p14:creationId xmlns:p14="http://schemas.microsoft.com/office/powerpoint/2010/main" val="25487079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37" rtl="0" eaLnBrk="1" latinLnBrk="0" hangingPunct="1">
        <a:lnSpc>
          <a:spcPct val="90000"/>
        </a:lnSpc>
        <a:spcBef>
          <a:spcPct val="0"/>
        </a:spcBef>
        <a:buNone/>
        <a:defRPr sz="1950" kern="1200" cap="all" spc="150" baseline="0">
          <a:solidFill>
            <a:schemeClr val="tx1">
              <a:lumMod val="85000"/>
              <a:lumOff val="15000"/>
            </a:schemeClr>
          </a:solidFill>
          <a:latin typeface="+mj-lt"/>
          <a:ea typeface="+mj-ea"/>
          <a:cs typeface="+mj-cs"/>
        </a:defRPr>
      </a:lvl1pPr>
    </p:titleStyle>
    <p:bodyStyle>
      <a:lvl1pPr marL="171459" indent="-171459" algn="l" defTabSz="685837"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18"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77"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37"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96"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5891"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4484"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79"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371673" indent="-171459" algn="l" defTabSz="685837"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8"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5" algn="l" defTabSz="685837" rtl="0" eaLnBrk="1" latinLnBrk="0" hangingPunct="1">
        <a:defRPr sz="1350" kern="1200">
          <a:solidFill>
            <a:schemeClr val="tx1"/>
          </a:solidFill>
          <a:latin typeface="+mn-lt"/>
          <a:ea typeface="+mn-ea"/>
          <a:cs typeface="+mn-cs"/>
        </a:defRPr>
      </a:lvl4pPr>
      <a:lvl5pPr marL="1371673" algn="l" defTabSz="685837" rtl="0" eaLnBrk="1" latinLnBrk="0" hangingPunct="1">
        <a:defRPr sz="1350" kern="1200">
          <a:solidFill>
            <a:schemeClr val="tx1"/>
          </a:solidFill>
          <a:latin typeface="+mn-lt"/>
          <a:ea typeface="+mn-ea"/>
          <a:cs typeface="+mn-cs"/>
        </a:defRPr>
      </a:lvl5pPr>
      <a:lvl6pPr marL="1714591" algn="l" defTabSz="685837" rtl="0" eaLnBrk="1" latinLnBrk="0" hangingPunct="1">
        <a:defRPr sz="1350" kern="1200">
          <a:solidFill>
            <a:schemeClr val="tx1"/>
          </a:solidFill>
          <a:latin typeface="+mn-lt"/>
          <a:ea typeface="+mn-ea"/>
          <a:cs typeface="+mn-cs"/>
        </a:defRPr>
      </a:lvl6pPr>
      <a:lvl7pPr marL="2057510" algn="l" defTabSz="685837" rtl="0" eaLnBrk="1" latinLnBrk="0" hangingPunct="1">
        <a:defRPr sz="1350" kern="1200">
          <a:solidFill>
            <a:schemeClr val="tx1"/>
          </a:solidFill>
          <a:latin typeface="+mn-lt"/>
          <a:ea typeface="+mn-ea"/>
          <a:cs typeface="+mn-cs"/>
        </a:defRPr>
      </a:lvl7pPr>
      <a:lvl8pPr marL="2400428" algn="l" defTabSz="685837" rtl="0" eaLnBrk="1" latinLnBrk="0" hangingPunct="1">
        <a:defRPr sz="1350" kern="1200">
          <a:solidFill>
            <a:schemeClr val="tx1"/>
          </a:solidFill>
          <a:latin typeface="+mn-lt"/>
          <a:ea typeface="+mn-ea"/>
          <a:cs typeface="+mn-cs"/>
        </a:defRPr>
      </a:lvl8pPr>
      <a:lvl9pPr marL="2743346" algn="l" defTabSz="68583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dtaco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ampussafetymagazine.com/news/what-is-bystander-c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8">
            <a:extLst>
              <a:ext uri="{FF2B5EF4-FFF2-40B4-BE49-F238E27FC236}">
                <a16:creationId xmlns:a16="http://schemas.microsoft.com/office/drawing/2014/main" id="{60B5A572-8650-4794-862A-BB4C6A5AC374}"/>
              </a:ext>
            </a:extLst>
          </p:cNvPr>
          <p:cNvSpPr>
            <a:spLocks noChangeArrowheads="1"/>
          </p:cNvSpPr>
          <p:nvPr/>
        </p:nvSpPr>
        <p:spPr bwMode="auto">
          <a:xfrm>
            <a:off x="2258695" y="301270"/>
            <a:ext cx="3601153" cy="74553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defTabSz="835365">
              <a:defRPr/>
            </a:pPr>
            <a:r>
              <a:rPr lang="en-US" altLang="en-US" sz="1588" b="1" kern="0" dirty="0">
                <a:solidFill>
                  <a:srgbClr val="000000"/>
                </a:solidFill>
                <a:latin typeface="Arial"/>
                <a:cs typeface="Arial"/>
              </a:rPr>
              <a:t>Med Tac Training Program</a:t>
            </a:r>
          </a:p>
          <a:p>
            <a:pPr algn="ctr" defTabSz="835365">
              <a:defRPr/>
            </a:pPr>
            <a:r>
              <a:rPr lang="en-US" altLang="en-US" sz="1200" b="1" kern="0" dirty="0">
                <a:solidFill>
                  <a:srgbClr val="000099"/>
                </a:solidFill>
                <a:latin typeface="Arial"/>
                <a:cs typeface="Arial"/>
              </a:rPr>
              <a:t>November 2nd from 8:00 AM to 2:00 PM</a:t>
            </a:r>
          </a:p>
          <a:p>
            <a:pPr algn="ctr" defTabSz="835365">
              <a:defRPr/>
            </a:pPr>
            <a:r>
              <a:rPr lang="en-US" altLang="en-US" sz="800" b="1" kern="0" dirty="0">
                <a:solidFill>
                  <a:srgbClr val="000000"/>
                </a:solidFill>
                <a:latin typeface="Arial"/>
                <a:cs typeface="Arial"/>
              </a:rPr>
              <a:t>Saddleback Church Lake Forest Campus </a:t>
            </a:r>
          </a:p>
          <a:p>
            <a:pPr algn="ctr" defTabSz="835365">
              <a:defRPr/>
            </a:pPr>
            <a:r>
              <a:rPr lang="en-US" altLang="en-US" sz="800" b="1" kern="0" dirty="0">
                <a:solidFill>
                  <a:srgbClr val="000000"/>
                </a:solidFill>
                <a:latin typeface="Arial"/>
                <a:cs typeface="Arial"/>
              </a:rPr>
              <a:t>1 Saddleback Parkway, Lake Forest, CA</a:t>
            </a:r>
          </a:p>
        </p:txBody>
      </p:sp>
      <p:sp>
        <p:nvSpPr>
          <p:cNvPr id="49" name="Rectangle 8">
            <a:extLst>
              <a:ext uri="{FF2B5EF4-FFF2-40B4-BE49-F238E27FC236}">
                <a16:creationId xmlns:a16="http://schemas.microsoft.com/office/drawing/2014/main" id="{5F86D7AA-1242-496A-BD6F-FE23494C03BC}"/>
              </a:ext>
            </a:extLst>
          </p:cNvPr>
          <p:cNvSpPr>
            <a:spLocks noChangeArrowheads="1"/>
          </p:cNvSpPr>
          <p:nvPr/>
        </p:nvSpPr>
        <p:spPr bwMode="auto">
          <a:xfrm>
            <a:off x="329938" y="861985"/>
            <a:ext cx="6257237" cy="8203283"/>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sz="1100" b="1" kern="0" dirty="0">
                <a:solidFill>
                  <a:srgbClr val="990000"/>
                </a:solidFill>
                <a:latin typeface="Arial" panose="020B0604020202020204" pitchFamily="34" charset="0"/>
                <a:cs typeface="Arial" panose="020B0604020202020204" pitchFamily="34" charset="0"/>
              </a:rPr>
              <a:t>What</a:t>
            </a:r>
            <a:endParaRPr lang="en-US" altLang="en-US" sz="1100" kern="0" dirty="0">
              <a:solidFill>
                <a:srgbClr val="000000"/>
              </a:solidFill>
              <a:latin typeface="Arial" panose="020B0604020202020204" pitchFamily="34" charset="0"/>
              <a:cs typeface="Arial" panose="020B0604020202020204" pitchFamily="34" charset="0"/>
            </a:endParaRPr>
          </a:p>
          <a:p>
            <a:pPr defTabSz="835365">
              <a:spcBef>
                <a:spcPts val="600"/>
              </a:spcBef>
              <a:defRPr/>
            </a:pPr>
            <a:r>
              <a:rPr lang="en-US" altLang="en-US" sz="900" kern="0" dirty="0">
                <a:solidFill>
                  <a:srgbClr val="000000"/>
                </a:solidFill>
                <a:latin typeface="Arial" panose="020B0604020202020204" pitchFamily="34" charset="0"/>
                <a:cs typeface="Arial" panose="020B0604020202020204" pitchFamily="34" charset="0"/>
              </a:rPr>
              <a:t>We will be teaching Bystander Care targeting the 8 leading causes of death of children, youth, and young adults. See our Orange County Video at </a:t>
            </a:r>
            <a:r>
              <a:rPr lang="en-US" altLang="en-US" sz="900" kern="0" dirty="0">
                <a:solidFill>
                  <a:srgbClr val="000000"/>
                </a:solidFill>
                <a:latin typeface="Arial" panose="020B0604020202020204" pitchFamily="34" charset="0"/>
                <a:cs typeface="Arial" panose="020B0604020202020204" pitchFamily="34" charset="0"/>
                <a:hlinkClick r:id="rId3"/>
              </a:rPr>
              <a:t>www.MedTacOC.org</a:t>
            </a:r>
            <a:r>
              <a:rPr lang="en-US" altLang="en-US" sz="900" kern="0" dirty="0">
                <a:solidFill>
                  <a:srgbClr val="000000"/>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t>
            </a:r>
            <a:r>
              <a:rPr lang="en-US" altLang="en-US" sz="900" kern="0" dirty="0">
                <a:solidFill>
                  <a:srgbClr val="000000"/>
                </a:solidFill>
                <a:latin typeface="Arial" panose="020B0604020202020204" pitchFamily="34" charset="0"/>
                <a:cs typeface="Arial" panose="020B0604020202020204" pitchFamily="34" charset="0"/>
              </a:rPr>
              <a:t> See the article describing the program in </a:t>
            </a:r>
            <a:r>
              <a:rPr lang="en-US" altLang="en-US" sz="900" i="1" kern="0" dirty="0">
                <a:solidFill>
                  <a:srgbClr val="000000"/>
                </a:solidFill>
                <a:latin typeface="Arial" panose="020B0604020202020204" pitchFamily="34" charset="0"/>
                <a:cs typeface="Arial" panose="020B0604020202020204" pitchFamily="34" charset="0"/>
              </a:rPr>
              <a:t>Campus Safety Magazine,</a:t>
            </a:r>
            <a:r>
              <a:rPr lang="en-US" altLang="en-US" sz="900" kern="0" dirty="0">
                <a:solidFill>
                  <a:srgbClr val="000000"/>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4"/>
              </a:rPr>
              <a:t>https://www.campussafetymagazine.com/news/what-is-bystander-care/</a:t>
            </a:r>
            <a:r>
              <a:rPr lang="en-US" sz="900" dirty="0">
                <a:latin typeface="Arial" panose="020B0604020202020204" pitchFamily="34" charset="0"/>
                <a:cs typeface="Arial" panose="020B0604020202020204" pitchFamily="34" charset="0"/>
              </a:rPr>
              <a:t>. </a:t>
            </a:r>
            <a:endParaRPr lang="en-US" altLang="en-US" sz="900" kern="0" dirty="0">
              <a:solidFill>
                <a:srgbClr val="000000"/>
              </a:solidFill>
              <a:latin typeface="Arial" panose="020B0604020202020204" pitchFamily="34" charset="0"/>
              <a:cs typeface="Arial" panose="020B0604020202020204" pitchFamily="34" charset="0"/>
            </a:endParaRPr>
          </a:p>
          <a:p>
            <a:pPr marL="171450" lvl="1" indent="-112713">
              <a:buSzPts val="1000"/>
              <a:buFont typeface="Symbol" panose="05050102010706020507" pitchFamily="18" charset="2"/>
              <a:buChar char=""/>
            </a:pPr>
            <a:endParaRPr lang="en-US" sz="900" b="1" dirty="0">
              <a:latin typeface="Arial" panose="020B0604020202020204" pitchFamily="34" charset="0"/>
              <a:ea typeface="Times New Roman" panose="02020603050405020304" pitchFamily="18" charset="0"/>
              <a:cs typeface="Arial" panose="020B0604020202020204" pitchFamily="34" charset="0"/>
            </a:endParaRPr>
          </a:p>
          <a:p>
            <a:pPr marL="171450" lvl="1" indent="-112713">
              <a:buSzPts val="1000"/>
              <a:buFont typeface="Symbol" panose="05050102010706020507" pitchFamily="18" charset="2"/>
              <a:buChar char=""/>
            </a:pPr>
            <a:r>
              <a:rPr lang="en-US" sz="800" b="1" dirty="0">
                <a:latin typeface="Arial" panose="020B0604020202020204" pitchFamily="34" charset="0"/>
                <a:ea typeface="Times New Roman" panose="02020603050405020304" pitchFamily="18" charset="0"/>
                <a:cs typeface="Arial" panose="020B0604020202020204" pitchFamily="34" charset="0"/>
              </a:rPr>
              <a:t>CPR-AED Certification:</a:t>
            </a:r>
            <a:r>
              <a:rPr lang="en-US" sz="800" dirty="0">
                <a:latin typeface="Arial" panose="020B0604020202020204" pitchFamily="34" charset="0"/>
                <a:ea typeface="Times New Roman" panose="02020603050405020304" pitchFamily="18" charset="0"/>
                <a:cs typeface="Arial" panose="020B0604020202020204" pitchFamily="34" charset="0"/>
              </a:rPr>
              <a:t> We will be teaching the American Heart Association CPR program including hands only CPR in the basic course that will be done by 2:00 PM. Those who want to earn AHA </a:t>
            </a:r>
            <a:r>
              <a:rPr lang="en-US" sz="800" i="1" dirty="0" err="1">
                <a:latin typeface="Arial" panose="020B0604020202020204" pitchFamily="34" charset="0"/>
                <a:ea typeface="Times New Roman" panose="02020603050405020304" pitchFamily="18" charset="0"/>
                <a:cs typeface="Arial" panose="020B0604020202020204" pitchFamily="34" charset="0"/>
              </a:rPr>
              <a:t>Heartsaver</a:t>
            </a:r>
            <a:r>
              <a:rPr lang="en-US" sz="800" dirty="0">
                <a:latin typeface="Arial" panose="020B0604020202020204" pitchFamily="34" charset="0"/>
                <a:ea typeface="Times New Roman" panose="02020603050405020304" pitchFamily="18" charset="0"/>
                <a:cs typeface="Arial" panose="020B0604020202020204" pitchFamily="34" charset="0"/>
              </a:rPr>
              <a:t> certification may do so and finish at 4:00 PM.</a:t>
            </a:r>
            <a:endParaRPr lang="en-US" sz="800" dirty="0">
              <a:latin typeface="Arial" panose="020B0604020202020204" pitchFamily="34" charset="0"/>
              <a:ea typeface="Calibri" panose="020F0502020204030204" pitchFamily="34" charset="0"/>
              <a:cs typeface="Arial" panose="020B0604020202020204" pitchFamily="34" charset="0"/>
            </a:endParaRPr>
          </a:p>
          <a:p>
            <a:pPr marL="171450" lvl="1" indent="-112713">
              <a:buSzPts val="1000"/>
              <a:buFont typeface="Symbol" panose="05050102010706020507" pitchFamily="18" charset="2"/>
              <a:buChar char=""/>
            </a:pPr>
            <a:r>
              <a:rPr lang="en-US" sz="800" b="1" dirty="0">
                <a:latin typeface="Arial" panose="020B0604020202020204" pitchFamily="34" charset="0"/>
                <a:ea typeface="Times New Roman" panose="02020603050405020304" pitchFamily="18" charset="0"/>
                <a:cs typeface="Arial" panose="020B0604020202020204" pitchFamily="34" charset="0"/>
              </a:rPr>
              <a:t>Stop-the-Bleed Training:</a:t>
            </a:r>
            <a:r>
              <a:rPr lang="en-US" sz="800" dirty="0">
                <a:latin typeface="Arial" panose="020B0604020202020204" pitchFamily="34" charset="0"/>
                <a:ea typeface="Times New Roman" panose="02020603050405020304" pitchFamily="18" charset="0"/>
                <a:cs typeface="Arial" panose="020B0604020202020204" pitchFamily="34" charset="0"/>
              </a:rPr>
              <a:t> All attendees will earn the </a:t>
            </a:r>
            <a:r>
              <a:rPr lang="en-US" sz="800" i="1" dirty="0">
                <a:latin typeface="Arial" panose="020B0604020202020204" pitchFamily="34" charset="0"/>
                <a:ea typeface="Times New Roman" panose="02020603050405020304" pitchFamily="18" charset="0"/>
                <a:cs typeface="Arial" panose="020B0604020202020204" pitchFamily="34" charset="0"/>
              </a:rPr>
              <a:t>American College of Surgeons Stop-the-Bleed</a:t>
            </a:r>
            <a:r>
              <a:rPr lang="en-US" sz="800" dirty="0">
                <a:latin typeface="Arial" panose="020B0604020202020204" pitchFamily="34" charset="0"/>
                <a:ea typeface="Times New Roman" panose="02020603050405020304" pitchFamily="18" charset="0"/>
                <a:cs typeface="Arial" panose="020B0604020202020204" pitchFamily="34" charset="0"/>
              </a:rPr>
              <a:t> certificate. Those who qualify, such as security teams, EMT’s, and those with medical professional backgrounds including school nurses, physicians, and PAs, will be able to be certified as instructors. Attendees will learn wound pressure, tourniquet application, and wound packing. </a:t>
            </a:r>
            <a:endParaRPr lang="en-US" sz="800" dirty="0">
              <a:latin typeface="Arial" panose="020B0604020202020204" pitchFamily="34" charset="0"/>
              <a:ea typeface="Calibri" panose="020F0502020204030204" pitchFamily="34" charset="0"/>
              <a:cs typeface="Arial" panose="020B0604020202020204" pitchFamily="34" charset="0"/>
            </a:endParaRPr>
          </a:p>
          <a:p>
            <a:pPr marL="171450" lvl="1" indent="-112713">
              <a:buSzPts val="1000"/>
              <a:buFont typeface="Symbol" panose="05050102010706020507" pitchFamily="18" charset="2"/>
              <a:buChar char=""/>
            </a:pPr>
            <a:r>
              <a:rPr lang="en-US" sz="800" b="1" dirty="0">
                <a:latin typeface="Arial" panose="020B0604020202020204" pitchFamily="34" charset="0"/>
                <a:ea typeface="Times New Roman" panose="02020603050405020304" pitchFamily="18" charset="0"/>
                <a:cs typeface="Arial" panose="020B0604020202020204" pitchFamily="34" charset="0"/>
              </a:rPr>
              <a:t>Anaphylaxis, Heimlich, Opioid OD, and Common Accidents:</a:t>
            </a:r>
            <a:r>
              <a:rPr lang="en-US" sz="800" dirty="0">
                <a:latin typeface="Arial" panose="020B0604020202020204" pitchFamily="34" charset="0"/>
                <a:ea typeface="Times New Roman" panose="02020603050405020304" pitchFamily="18" charset="0"/>
                <a:cs typeface="Arial" panose="020B0604020202020204" pitchFamily="34" charset="0"/>
              </a:rPr>
              <a:t> We will be providing training to address the other most common causes of death including how to use the proper tools such as Epi Pens, Narcan, and certain prevention methods. </a:t>
            </a:r>
            <a:endParaRPr lang="en-US" sz="800" b="1" kern="0" dirty="0">
              <a:solidFill>
                <a:srgbClr val="990000"/>
              </a:solidFill>
              <a:latin typeface="Arial" panose="020B0604020202020204" pitchFamily="34" charset="0"/>
              <a:cs typeface="Arial" panose="020B0604020202020204" pitchFamily="34" charset="0"/>
            </a:endParaRPr>
          </a:p>
          <a:p>
            <a:pPr defTabSz="835365">
              <a:spcBef>
                <a:spcPts val="600"/>
              </a:spcBef>
              <a:defRPr/>
            </a:pPr>
            <a:r>
              <a:rPr lang="en-US" sz="1100" b="1" kern="0" dirty="0">
                <a:solidFill>
                  <a:srgbClr val="990000"/>
                </a:solidFill>
                <a:latin typeface="Arial" panose="020B0604020202020204" pitchFamily="34" charset="0"/>
                <a:cs typeface="Arial" panose="020B0604020202020204" pitchFamily="34" charset="0"/>
              </a:rPr>
              <a:t>Who</a:t>
            </a:r>
          </a:p>
          <a:p>
            <a:pPr defTabSz="835365">
              <a:spcBef>
                <a:spcPts val="600"/>
              </a:spcBef>
              <a:defRPr/>
            </a:pPr>
            <a:r>
              <a:rPr lang="en-US" altLang="en-US" sz="900" kern="0" dirty="0">
                <a:solidFill>
                  <a:prstClr val="black"/>
                </a:solidFill>
                <a:latin typeface="Arial" panose="020B0604020202020204" pitchFamily="34" charset="0"/>
                <a:cs typeface="Arial" panose="020B0604020202020204" pitchFamily="34" charset="0"/>
              </a:rPr>
              <a:t>Training is for anyone over 10 years of age. The program is especially designed to help leaders at schools, churches, communities, and Scout groups start their own programs. Those with prior Med Tac training can earn CPR/AED cards.</a:t>
            </a:r>
          </a:p>
          <a:p>
            <a:pPr marL="171450" indent="-171450" defTabSz="835365">
              <a:buFont typeface="Arial" panose="020B0604020202020204" pitchFamily="34" charset="0"/>
              <a:buChar char="•"/>
              <a:defRPr/>
            </a:pPr>
            <a:endParaRPr lang="en-US" altLang="en-US" sz="900" b="1" kern="0" dirty="0">
              <a:solidFill>
                <a:prstClr val="black"/>
              </a:solidFill>
              <a:latin typeface="Arial" panose="020B0604020202020204" pitchFamily="34" charset="0"/>
              <a:cs typeface="Arial" panose="020B0604020202020204" pitchFamily="34" charset="0"/>
            </a:endParaRP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School Nurses, Athletic Trainers, Coaches, and Security Teams: </a:t>
            </a:r>
            <a:r>
              <a:rPr lang="en-US" altLang="en-US" sz="900" kern="0" dirty="0">
                <a:solidFill>
                  <a:prstClr val="black"/>
                </a:solidFill>
                <a:latin typeface="Arial" panose="020B0604020202020204" pitchFamily="34" charset="0"/>
                <a:cs typeface="Arial" panose="020B0604020202020204" pitchFamily="34" charset="0"/>
              </a:rPr>
              <a:t>Nurses will earn Continuing Education Units (CEUs). The critical bystander care know-how and skills to save the lives of children, youth, and adults will be covered.</a:t>
            </a:r>
            <a:endParaRPr lang="en-US" altLang="en-US" sz="900" b="1" kern="0" dirty="0">
              <a:solidFill>
                <a:prstClr val="black"/>
              </a:solidFill>
              <a:latin typeface="Arial" panose="020B0604020202020204" pitchFamily="34" charset="0"/>
              <a:cs typeface="Arial" panose="020B0604020202020204" pitchFamily="34" charset="0"/>
            </a:endParaRP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Scout Leaders, Scouts, and Scout Families: </a:t>
            </a:r>
            <a:r>
              <a:rPr lang="en-US" altLang="en-US" sz="900" kern="0" dirty="0">
                <a:solidFill>
                  <a:prstClr val="black"/>
                </a:solidFill>
                <a:latin typeface="Arial" panose="020B0604020202020204" pitchFamily="34" charset="0"/>
                <a:cs typeface="Arial" panose="020B0604020202020204" pitchFamily="34" charset="0"/>
              </a:rPr>
              <a:t>All Scouts from OC will be invited to participate including their leaders and their families. A number of the first aid requirements for rank advancement and merit badges will be covered. Instruction regarding how to start a Med Tac Program and service project with your troop will also be covered.</a:t>
            </a: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Orange County Scout Leadership and Staff: </a:t>
            </a:r>
            <a:r>
              <a:rPr lang="en-US" altLang="en-US" sz="900" kern="0" dirty="0">
                <a:solidFill>
                  <a:prstClr val="black"/>
                </a:solidFill>
                <a:latin typeface="Arial" panose="020B0604020202020204" pitchFamily="34" charset="0"/>
                <a:cs typeface="Arial" panose="020B0604020202020204" pitchFamily="34" charset="0"/>
              </a:rPr>
              <a:t>The staff and leaders of the Boy Scouts OC Council are invited to join us including staff from their camps and the Irvine Outdoor Education Center.</a:t>
            </a: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Saddleback Church Security and Health Ministry: </a:t>
            </a:r>
            <a:r>
              <a:rPr lang="en-US" altLang="en-US" sz="900" kern="0" dirty="0">
                <a:solidFill>
                  <a:prstClr val="black"/>
                </a:solidFill>
                <a:latin typeface="Arial" panose="020B0604020202020204" pitchFamily="34" charset="0"/>
                <a:cs typeface="Arial" panose="020B0604020202020204" pitchFamily="34" charset="0"/>
              </a:rPr>
              <a:t>All security and health ministry staff and volunteers across all of the campuses are invited. Many have had the basic training and will get to practice teaching </a:t>
            </a:r>
            <a:r>
              <a:rPr lang="en-US" altLang="en-US" sz="900" i="1" kern="0" dirty="0">
                <a:solidFill>
                  <a:prstClr val="black"/>
                </a:solidFill>
                <a:latin typeface="Arial" panose="020B0604020202020204" pitchFamily="34" charset="0"/>
                <a:cs typeface="Arial" panose="020B0604020202020204" pitchFamily="34" charset="0"/>
              </a:rPr>
              <a:t>Stop-the-Bleed</a:t>
            </a:r>
            <a:r>
              <a:rPr lang="en-US" altLang="en-US" sz="900" kern="0" dirty="0">
                <a:solidFill>
                  <a:prstClr val="black"/>
                </a:solidFill>
                <a:latin typeface="Arial" panose="020B0604020202020204" pitchFamily="34" charset="0"/>
                <a:cs typeface="Arial" panose="020B0604020202020204" pitchFamily="34" charset="0"/>
              </a:rPr>
              <a:t> and several the skills necessary to become instructors. </a:t>
            </a: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Worship Center Teams and Leaders: </a:t>
            </a:r>
            <a:r>
              <a:rPr lang="en-US" altLang="en-US" sz="900" kern="0" dirty="0">
                <a:solidFill>
                  <a:prstClr val="black"/>
                </a:solidFill>
                <a:latin typeface="Arial" panose="020B0604020202020204" pitchFamily="34" charset="0"/>
                <a:cs typeface="Arial" panose="020B0604020202020204" pitchFamily="34" charset="0"/>
              </a:rPr>
              <a:t>Given the rise in active shooter events at worship centers, we are inviting any and all faith-based security and health ministry teams to join us for this first event and all events we host in the future. </a:t>
            </a: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Youth Ministry Teams: </a:t>
            </a:r>
            <a:r>
              <a:rPr lang="en-US" altLang="en-US" sz="900" kern="0" dirty="0">
                <a:solidFill>
                  <a:prstClr val="black"/>
                </a:solidFill>
                <a:latin typeface="Arial" panose="020B0604020202020204" pitchFamily="34" charset="0"/>
                <a:cs typeface="Arial" panose="020B0604020202020204" pitchFamily="34" charset="0"/>
              </a:rPr>
              <a:t>Anyone from the Saddleback Student Ministry, youth ministries, KSG leaders, and any of the programs for children, youth, and young adults are encouraged to attend. We welcome any faith-based leaders in OC.</a:t>
            </a:r>
          </a:p>
          <a:p>
            <a:pPr marL="115888" indent="-115888" defTabSz="835365">
              <a:buFont typeface="Arial" panose="020B0604020202020204" pitchFamily="34" charset="0"/>
              <a:buChar char="•"/>
              <a:defRPr/>
            </a:pPr>
            <a:r>
              <a:rPr lang="en-US" altLang="en-US" sz="900" b="1" kern="0" dirty="0">
                <a:solidFill>
                  <a:prstClr val="black"/>
                </a:solidFill>
                <a:latin typeface="Arial" panose="020B0604020202020204" pitchFamily="34" charset="0"/>
                <a:cs typeface="Arial" panose="020B0604020202020204" pitchFamily="34" charset="0"/>
              </a:rPr>
              <a:t>Any Saddleback Church Staff or Volunteers: </a:t>
            </a:r>
            <a:r>
              <a:rPr lang="en-US" altLang="en-US" sz="900" kern="0" dirty="0">
                <a:solidFill>
                  <a:prstClr val="black"/>
                </a:solidFill>
                <a:latin typeface="Arial" panose="020B0604020202020204" pitchFamily="34" charset="0"/>
                <a:cs typeface="Arial" panose="020B0604020202020204" pitchFamily="34" charset="0"/>
              </a:rPr>
              <a:t>Depending on their backgrounds, they can receive training for the basic Med Tac certification, and if they want to be trainers, they may do so if they qualify as first responders. </a:t>
            </a:r>
          </a:p>
          <a:p>
            <a:pPr defTabSz="835365">
              <a:spcBef>
                <a:spcPts val="600"/>
              </a:spcBef>
              <a:defRPr/>
            </a:pPr>
            <a:r>
              <a:rPr lang="en-US" sz="1100" b="1" kern="0" dirty="0">
                <a:solidFill>
                  <a:srgbClr val="990000"/>
                </a:solidFill>
                <a:latin typeface="Arial" panose="020B0604020202020204" pitchFamily="34" charset="0"/>
                <a:cs typeface="Arial" panose="020B0604020202020204" pitchFamily="34" charset="0"/>
              </a:rPr>
              <a:t>Why</a:t>
            </a:r>
          </a:p>
          <a:p>
            <a:pPr defTabSz="835365">
              <a:spcBef>
                <a:spcPts val="600"/>
              </a:spcBef>
              <a:defRPr/>
            </a:pPr>
            <a:r>
              <a:rPr lang="en-US" altLang="en-US" sz="900" kern="0" dirty="0">
                <a:solidFill>
                  <a:prstClr val="black"/>
                </a:solidFill>
                <a:latin typeface="Arial" panose="020B0604020202020204" pitchFamily="34" charset="0"/>
                <a:cs typeface="Arial" panose="020B0604020202020204" pitchFamily="34" charset="0"/>
              </a:rPr>
              <a:t>Professional first responders arrive approximately 10 minutes after a call is made. By administering bystander care to children, youth, and adults within 3 minutes, there is an enormous gain of saved lives and long-term harm prevented. We will tackle the 8 most common preventable causes of death such as sudden cardiac events, bleeding, choking, opioid overdose, and anaphylaxis. Our battle is “failure to rescue.” You can win that battle with this training. </a:t>
            </a:r>
          </a:p>
          <a:p>
            <a:pPr defTabSz="835365">
              <a:spcBef>
                <a:spcPts val="600"/>
              </a:spcBef>
              <a:defRPr/>
            </a:pPr>
            <a:r>
              <a:rPr lang="en-US" sz="1050" b="1" kern="0" dirty="0">
                <a:solidFill>
                  <a:srgbClr val="990000"/>
                </a:solidFill>
                <a:latin typeface="Arial" panose="020B0604020202020204" pitchFamily="34" charset="0"/>
                <a:cs typeface="Arial" panose="020B0604020202020204" pitchFamily="34" charset="0"/>
              </a:rPr>
              <a:t>When</a:t>
            </a:r>
          </a:p>
          <a:p>
            <a:pPr defTabSz="835365">
              <a:spcBef>
                <a:spcPts val="600"/>
              </a:spcBef>
              <a:defRPr/>
            </a:pPr>
            <a:r>
              <a:rPr lang="en-US" altLang="en-US" sz="900" kern="0" dirty="0">
                <a:solidFill>
                  <a:prstClr val="black"/>
                </a:solidFill>
                <a:latin typeface="Arial" panose="020B0604020202020204" pitchFamily="34" charset="0"/>
                <a:cs typeface="Arial" panose="020B0604020202020204" pitchFamily="34" charset="0"/>
              </a:rPr>
              <a:t>Registration will begin at 7:00 AM. The basic program will start promptly at 8:00 AM and finish at 2:00 PM. The train-the-trainer and full CPR/AED session ends at 4:00PM to allow completion of the American Heart Association process. </a:t>
            </a:r>
          </a:p>
          <a:p>
            <a:pPr defTabSz="835365">
              <a:spcBef>
                <a:spcPts val="600"/>
              </a:spcBef>
              <a:defRPr/>
            </a:pPr>
            <a:r>
              <a:rPr lang="en-US" sz="1050" b="1" kern="0" dirty="0">
                <a:solidFill>
                  <a:srgbClr val="990000"/>
                </a:solidFill>
                <a:latin typeface="Arial" panose="020B0604020202020204" pitchFamily="34" charset="0"/>
                <a:cs typeface="Arial" panose="020B0604020202020204" pitchFamily="34" charset="0"/>
              </a:rPr>
              <a:t>Where</a:t>
            </a:r>
          </a:p>
          <a:p>
            <a:pPr defTabSz="835365">
              <a:spcBef>
                <a:spcPts val="600"/>
              </a:spcBef>
              <a:defRPr/>
            </a:pPr>
            <a:r>
              <a:rPr lang="en-US" altLang="en-US" sz="900" kern="0" dirty="0">
                <a:solidFill>
                  <a:prstClr val="black"/>
                </a:solidFill>
                <a:latin typeface="Arial" panose="020B0604020202020204" pitchFamily="34" charset="0"/>
                <a:cs typeface="Arial" panose="020B0604020202020204" pitchFamily="34" charset="0"/>
              </a:rPr>
              <a:t>The meeting site is Saddleback Church, Lake Forest Campus at </a:t>
            </a:r>
            <a:r>
              <a:rPr lang="nb-NO" altLang="en-US" sz="900" kern="0" dirty="0">
                <a:solidFill>
                  <a:prstClr val="black"/>
                </a:solidFill>
                <a:latin typeface="Arial" panose="020B0604020202020204" pitchFamily="34" charset="0"/>
                <a:cs typeface="Arial" panose="020B0604020202020204" pitchFamily="34" charset="0"/>
              </a:rPr>
              <a:t>1 Saddleback Parkway, Lake Forest, CA 92630. We will provide a map to the the Refinery Building when you register. Register in the lobby for your passport and message notes. </a:t>
            </a:r>
            <a:endParaRPr lang="en-US" altLang="en-US" sz="900" kern="0" dirty="0">
              <a:solidFill>
                <a:prstClr val="black"/>
              </a:solidFill>
              <a:latin typeface="Arial" panose="020B0604020202020204" pitchFamily="34" charset="0"/>
              <a:cs typeface="Arial" panose="020B0604020202020204" pitchFamily="34" charset="0"/>
            </a:endParaRPr>
          </a:p>
          <a:p>
            <a:pPr defTabSz="835365">
              <a:spcBef>
                <a:spcPts val="600"/>
              </a:spcBef>
              <a:defRPr/>
            </a:pPr>
            <a:r>
              <a:rPr lang="en-US" sz="1050" b="1" kern="0" dirty="0">
                <a:solidFill>
                  <a:srgbClr val="990000"/>
                </a:solidFill>
                <a:latin typeface="Arial" panose="020B0604020202020204" pitchFamily="34" charset="0"/>
                <a:cs typeface="Arial" panose="020B0604020202020204" pitchFamily="34" charset="0"/>
              </a:rPr>
              <a:t>How to Register</a:t>
            </a:r>
          </a:p>
          <a:p>
            <a:pPr defTabSz="835365">
              <a:spcBef>
                <a:spcPts val="600"/>
              </a:spcBef>
              <a:defRPr/>
            </a:pPr>
            <a:r>
              <a:rPr lang="en-US" altLang="en-US" sz="900" kern="0" dirty="0">
                <a:solidFill>
                  <a:prstClr val="black"/>
                </a:solidFill>
                <a:latin typeface="Arial" panose="020B0604020202020204" pitchFamily="34" charset="0"/>
                <a:cs typeface="Arial" panose="020B0604020202020204" pitchFamily="34" charset="0"/>
              </a:rPr>
              <a:t>Register by filling out, scanning, and emailing or faxing the attached form to </a:t>
            </a:r>
            <a:r>
              <a:rPr lang="en-US" altLang="en-US" sz="900" b="1" u="sng" kern="0" dirty="0">
                <a:solidFill>
                  <a:srgbClr val="0000FF"/>
                </a:solidFill>
                <a:latin typeface="Arial" panose="020B0604020202020204" pitchFamily="34" charset="0"/>
                <a:cs typeface="Arial" panose="020B0604020202020204" pitchFamily="34" charset="0"/>
              </a:rPr>
              <a:t>Saddleback@MedTacOC.org</a:t>
            </a:r>
            <a:r>
              <a:rPr lang="en-US" altLang="en-US" sz="900" b="1" kern="0" dirty="0">
                <a:solidFill>
                  <a:srgbClr val="0000FF"/>
                </a:solidFill>
                <a:latin typeface="Arial" panose="020B0604020202020204" pitchFamily="34" charset="0"/>
                <a:cs typeface="Arial" panose="020B0604020202020204" pitchFamily="34" charset="0"/>
              </a:rPr>
              <a:t> </a:t>
            </a:r>
            <a:r>
              <a:rPr lang="en-US" altLang="en-US" sz="900" kern="0" dirty="0">
                <a:solidFill>
                  <a:prstClr val="black"/>
                </a:solidFill>
                <a:latin typeface="Arial" panose="020B0604020202020204" pitchFamily="34" charset="0"/>
                <a:cs typeface="Arial" panose="020B0604020202020204" pitchFamily="34" charset="0"/>
              </a:rPr>
              <a:t>or by filling out the online registration form at </a:t>
            </a:r>
            <a:r>
              <a:rPr lang="en-US" altLang="en-US" sz="900" b="1" u="sng" kern="0" dirty="0">
                <a:solidFill>
                  <a:srgbClr val="0000FF"/>
                </a:solidFill>
                <a:latin typeface="Arial" panose="020B0604020202020204" pitchFamily="34" charset="0"/>
                <a:cs typeface="Arial" panose="020B0604020202020204" pitchFamily="34" charset="0"/>
              </a:rPr>
              <a:t>www.MedTacOC.org </a:t>
            </a:r>
          </a:p>
          <a:p>
            <a:pPr defTabSz="835365">
              <a:spcBef>
                <a:spcPts val="600"/>
              </a:spcBef>
              <a:defRPr/>
            </a:pPr>
            <a:r>
              <a:rPr lang="en-US" sz="1000" b="1" kern="0" dirty="0">
                <a:solidFill>
                  <a:srgbClr val="990000"/>
                </a:solidFill>
                <a:latin typeface="Arial" panose="020B0604020202020204" pitchFamily="34" charset="0"/>
                <a:cs typeface="Arial" panose="020B0604020202020204" pitchFamily="34" charset="0"/>
              </a:rPr>
              <a:t>How Much – FREE!</a:t>
            </a:r>
          </a:p>
          <a:p>
            <a:pPr defTabSz="835365">
              <a:spcBef>
                <a:spcPts val="600"/>
              </a:spcBef>
              <a:defRPr/>
            </a:pPr>
            <a:r>
              <a:rPr lang="en-US" altLang="en-US" sz="900" kern="0" dirty="0">
                <a:solidFill>
                  <a:prstClr val="black"/>
                </a:solidFill>
                <a:latin typeface="Arial" panose="020B0604020202020204" pitchFamily="34" charset="0"/>
                <a:cs typeface="Arial" panose="020B0604020202020204" pitchFamily="34" charset="0"/>
              </a:rPr>
              <a:t>The training is ENTIRELY FREE. A complementary lunch will be provided. Those who want to complete the full American Heart Association </a:t>
            </a:r>
            <a:r>
              <a:rPr lang="en-US" altLang="en-US" sz="900" kern="0" dirty="0" err="1">
                <a:solidFill>
                  <a:prstClr val="black"/>
                </a:solidFill>
                <a:latin typeface="Arial" panose="020B0604020202020204" pitchFamily="34" charset="0"/>
                <a:cs typeface="Arial" panose="020B0604020202020204" pitchFamily="34" charset="0"/>
              </a:rPr>
              <a:t>Heartsaver</a:t>
            </a:r>
            <a:r>
              <a:rPr lang="en-US" altLang="en-US" sz="900" kern="0" dirty="0">
                <a:solidFill>
                  <a:prstClr val="black"/>
                </a:solidFill>
                <a:latin typeface="Arial" panose="020B0604020202020204" pitchFamily="34" charset="0"/>
                <a:cs typeface="Arial" panose="020B0604020202020204" pitchFamily="34" charset="0"/>
              </a:rPr>
              <a:t> </a:t>
            </a:r>
            <a:r>
              <a:rPr lang="en-US" altLang="en-US" sz="900" kern="0" baseline="30000" dirty="0">
                <a:solidFill>
                  <a:prstClr val="black"/>
                </a:solidFill>
                <a:latin typeface="Arial" panose="020B0604020202020204" pitchFamily="34" charset="0"/>
                <a:cs typeface="Arial" panose="020B0604020202020204" pitchFamily="34" charset="0"/>
              </a:rPr>
              <a:t>®</a:t>
            </a:r>
            <a:r>
              <a:rPr lang="en-US" altLang="en-US" sz="900" kern="0" dirty="0">
                <a:solidFill>
                  <a:prstClr val="black"/>
                </a:solidFill>
                <a:latin typeface="Arial" panose="020B0604020202020204" pitchFamily="34" charset="0"/>
                <a:cs typeface="Arial" panose="020B0604020202020204" pitchFamily="34" charset="0"/>
              </a:rPr>
              <a:t> CPR/AED training to receive their official card will only pay the registration and book fee of $26. Families are welcome!</a:t>
            </a:r>
          </a:p>
        </p:txBody>
      </p:sp>
      <p:pic>
        <p:nvPicPr>
          <p:cNvPr id="4" name="Picture 3">
            <a:extLst>
              <a:ext uri="{FF2B5EF4-FFF2-40B4-BE49-F238E27FC236}">
                <a16:creationId xmlns:a16="http://schemas.microsoft.com/office/drawing/2014/main" id="{AA1E757B-5A5D-43A1-92AA-EC566888E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107" y="364440"/>
            <a:ext cx="1184419" cy="511049"/>
          </a:xfrm>
          <a:prstGeom prst="rect">
            <a:avLst/>
          </a:prstGeom>
        </p:spPr>
      </p:pic>
      <p:sp>
        <p:nvSpPr>
          <p:cNvPr id="2" name="TextBox 1">
            <a:extLst>
              <a:ext uri="{FF2B5EF4-FFF2-40B4-BE49-F238E27FC236}">
                <a16:creationId xmlns:a16="http://schemas.microsoft.com/office/drawing/2014/main" id="{03F12384-6FE5-4AD4-9073-CD2471034280}"/>
              </a:ext>
            </a:extLst>
          </p:cNvPr>
          <p:cNvSpPr txBox="1"/>
          <p:nvPr/>
        </p:nvSpPr>
        <p:spPr>
          <a:xfrm>
            <a:off x="6220275" y="8951179"/>
            <a:ext cx="482708" cy="169277"/>
          </a:xfrm>
          <a:prstGeom prst="rect">
            <a:avLst/>
          </a:prstGeom>
          <a:noFill/>
        </p:spPr>
        <p:txBody>
          <a:bodyPr wrap="square" rtlCol="0">
            <a:spAutoFit/>
          </a:bodyPr>
          <a:lstStyle/>
          <a:p>
            <a:pPr algn="ctr"/>
            <a:r>
              <a:rPr lang="en-US" sz="500" b="1" dirty="0">
                <a:solidFill>
                  <a:schemeClr val="bg1">
                    <a:lumMod val="75000"/>
                  </a:schemeClr>
                </a:solidFill>
                <a:latin typeface="Arial" panose="020B0604020202020204" pitchFamily="34" charset="0"/>
                <a:cs typeface="Arial" panose="020B0604020202020204" pitchFamily="34" charset="0"/>
              </a:rPr>
              <a:t>10-03-19</a:t>
            </a:r>
          </a:p>
        </p:txBody>
      </p:sp>
    </p:spTree>
    <p:extLst>
      <p:ext uri="{BB962C8B-B14F-4D97-AF65-F5344CB8AC3E}">
        <p14:creationId xmlns:p14="http://schemas.microsoft.com/office/powerpoint/2010/main" val="111946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8">
            <a:extLst>
              <a:ext uri="{FF2B5EF4-FFF2-40B4-BE49-F238E27FC236}">
                <a16:creationId xmlns:a16="http://schemas.microsoft.com/office/drawing/2014/main" id="{60B5A572-8650-4794-862A-BB4C6A5AC374}"/>
              </a:ext>
            </a:extLst>
          </p:cNvPr>
          <p:cNvSpPr>
            <a:spLocks noChangeArrowheads="1"/>
          </p:cNvSpPr>
          <p:nvPr/>
        </p:nvSpPr>
        <p:spPr bwMode="auto">
          <a:xfrm>
            <a:off x="2337143" y="278068"/>
            <a:ext cx="3601153" cy="76092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defTabSz="835365">
              <a:defRPr/>
            </a:pPr>
            <a:r>
              <a:rPr lang="en-US" altLang="en-US" sz="1588" b="1" kern="0" dirty="0">
                <a:solidFill>
                  <a:srgbClr val="000000"/>
                </a:solidFill>
                <a:latin typeface="Arial"/>
                <a:cs typeface="Arial"/>
              </a:rPr>
              <a:t>Med Tac Training Program</a:t>
            </a:r>
          </a:p>
          <a:p>
            <a:pPr algn="ctr" defTabSz="835365">
              <a:defRPr/>
            </a:pPr>
            <a:r>
              <a:rPr lang="en-US" altLang="en-US" sz="1100" b="1" kern="0" dirty="0">
                <a:solidFill>
                  <a:srgbClr val="000099"/>
                </a:solidFill>
                <a:latin typeface="Arial"/>
                <a:cs typeface="Arial"/>
              </a:rPr>
              <a:t>November 2</a:t>
            </a:r>
            <a:r>
              <a:rPr lang="en-US" altLang="en-US" sz="1100" b="1" kern="0" baseline="30000" dirty="0">
                <a:solidFill>
                  <a:srgbClr val="000099"/>
                </a:solidFill>
                <a:latin typeface="Arial"/>
                <a:cs typeface="Arial"/>
              </a:rPr>
              <a:t>nd</a:t>
            </a:r>
            <a:r>
              <a:rPr lang="en-US" altLang="en-US" sz="1100" b="1" kern="0" dirty="0">
                <a:solidFill>
                  <a:srgbClr val="000099"/>
                </a:solidFill>
                <a:latin typeface="Arial"/>
                <a:cs typeface="Arial"/>
              </a:rPr>
              <a:t> from 8:00 AM to 2:00PM</a:t>
            </a:r>
            <a:endParaRPr lang="en-US" altLang="en-US" sz="1200" b="1" kern="0" dirty="0">
              <a:solidFill>
                <a:srgbClr val="000099"/>
              </a:solidFill>
              <a:latin typeface="Arial"/>
              <a:cs typeface="Arial"/>
            </a:endParaRPr>
          </a:p>
          <a:p>
            <a:pPr algn="ctr" defTabSz="835365">
              <a:defRPr/>
            </a:pPr>
            <a:r>
              <a:rPr lang="en-US" altLang="en-US" sz="900" b="1" kern="0" dirty="0">
                <a:solidFill>
                  <a:srgbClr val="000000"/>
                </a:solidFill>
                <a:latin typeface="Arial"/>
                <a:cs typeface="Arial"/>
              </a:rPr>
              <a:t>Saddleback Church Lake Forest Campus </a:t>
            </a:r>
          </a:p>
          <a:p>
            <a:pPr algn="ctr" defTabSz="835365">
              <a:defRPr/>
            </a:pPr>
            <a:r>
              <a:rPr lang="en-US" altLang="en-US" sz="900" b="1" kern="0" dirty="0">
                <a:solidFill>
                  <a:srgbClr val="000000"/>
                </a:solidFill>
                <a:latin typeface="Arial"/>
                <a:cs typeface="Arial"/>
              </a:rPr>
              <a:t>1 Saddleback Parkway, Lake Forest CA</a:t>
            </a:r>
          </a:p>
        </p:txBody>
      </p:sp>
      <p:sp>
        <p:nvSpPr>
          <p:cNvPr id="49" name="Rectangle 8">
            <a:extLst>
              <a:ext uri="{FF2B5EF4-FFF2-40B4-BE49-F238E27FC236}">
                <a16:creationId xmlns:a16="http://schemas.microsoft.com/office/drawing/2014/main" id="{5F86D7AA-1242-496A-BD6F-FE23494C03BC}"/>
              </a:ext>
            </a:extLst>
          </p:cNvPr>
          <p:cNvSpPr>
            <a:spLocks noChangeArrowheads="1"/>
          </p:cNvSpPr>
          <p:nvPr/>
        </p:nvSpPr>
        <p:spPr bwMode="auto">
          <a:xfrm>
            <a:off x="526473" y="994577"/>
            <a:ext cx="6049817" cy="11552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altLang="en-US" sz="1100" b="1" kern="0" dirty="0">
                <a:solidFill>
                  <a:srgbClr val="990000"/>
                </a:solidFill>
                <a:latin typeface="Arial" panose="020B0604020202020204" pitchFamily="34" charset="0"/>
                <a:cs typeface="Arial" panose="020B0604020202020204" pitchFamily="34" charset="0"/>
              </a:rPr>
              <a:t>HOW TO REGISTER:</a:t>
            </a:r>
          </a:p>
          <a:p>
            <a:pPr defTabSz="835365">
              <a:spcBef>
                <a:spcPts val="600"/>
              </a:spcBef>
              <a:defRPr/>
            </a:pPr>
            <a:r>
              <a:rPr lang="en-US" altLang="en-US" sz="1100" b="1" kern="0" dirty="0">
                <a:latin typeface="Arial" panose="020B0604020202020204" pitchFamily="34" charset="0"/>
                <a:cs typeface="Arial" panose="020B0604020202020204" pitchFamily="34" charset="0"/>
              </a:rPr>
              <a:t>Fill out this form and email to </a:t>
            </a:r>
            <a:r>
              <a:rPr lang="en-US" altLang="en-US" sz="1100" b="1" kern="0" dirty="0">
                <a:solidFill>
                  <a:srgbClr val="0000FF"/>
                </a:solidFill>
                <a:latin typeface="Arial" panose="020B0604020202020204" pitchFamily="34" charset="0"/>
                <a:cs typeface="Arial" panose="020B0604020202020204" pitchFamily="34" charset="0"/>
              </a:rPr>
              <a:t>Saddleback@MedTacOC.org </a:t>
            </a:r>
            <a:r>
              <a:rPr lang="en-US" altLang="en-US" sz="1100" b="1" kern="0" dirty="0">
                <a:latin typeface="Arial" panose="020B0604020202020204" pitchFamily="34" charset="0"/>
                <a:cs typeface="Arial" panose="020B0604020202020204" pitchFamily="34" charset="0"/>
              </a:rPr>
              <a:t>or fax to 512-479-1671.</a:t>
            </a:r>
          </a:p>
          <a:p>
            <a:pPr defTabSz="835365">
              <a:spcBef>
                <a:spcPts val="600"/>
              </a:spcBef>
              <a:defRPr/>
            </a:pPr>
            <a:r>
              <a:rPr lang="en-US" altLang="en-US" sz="1200" b="1" u="sng" kern="0" dirty="0">
                <a:latin typeface="Arial" panose="020B0604020202020204" pitchFamily="34" charset="0"/>
                <a:cs typeface="Arial" panose="020B0604020202020204" pitchFamily="34" charset="0"/>
              </a:rPr>
              <a:t>OR</a:t>
            </a:r>
            <a:r>
              <a:rPr lang="en-US" altLang="en-US" sz="1100" b="1" kern="0" dirty="0">
                <a:latin typeface="Arial" panose="020B0604020202020204" pitchFamily="34" charset="0"/>
                <a:cs typeface="Arial" panose="020B0604020202020204" pitchFamily="34" charset="0"/>
              </a:rPr>
              <a:t>  Go to </a:t>
            </a:r>
            <a:r>
              <a:rPr lang="en-US" altLang="en-US" sz="1100" b="1" kern="0" dirty="0">
                <a:solidFill>
                  <a:srgbClr val="0000FF"/>
                </a:solidFill>
                <a:latin typeface="Arial" panose="020B0604020202020204" pitchFamily="34" charset="0"/>
                <a:cs typeface="Arial" panose="020B0604020202020204" pitchFamily="34" charset="0"/>
              </a:rPr>
              <a:t>www.MedTacOC.org </a:t>
            </a:r>
            <a:r>
              <a:rPr lang="en-US" altLang="en-US" sz="1100" b="1" kern="0" dirty="0">
                <a:latin typeface="Arial" panose="020B0604020202020204" pitchFamily="34" charset="0"/>
                <a:cs typeface="Arial" panose="020B0604020202020204" pitchFamily="34" charset="0"/>
              </a:rPr>
              <a:t>and fill out the online registration form. </a:t>
            </a:r>
          </a:p>
          <a:p>
            <a:pPr algn="ctr" defTabSz="835365">
              <a:spcBef>
                <a:spcPts val="600"/>
              </a:spcBef>
              <a:defRPr/>
            </a:pPr>
            <a:r>
              <a:rPr lang="en-US" altLang="en-US" sz="1100" b="1" kern="0" dirty="0">
                <a:solidFill>
                  <a:srgbClr val="990000"/>
                </a:solidFill>
                <a:latin typeface="Arial" panose="020B0604020202020204" pitchFamily="34" charset="0"/>
                <a:cs typeface="Arial" panose="020B0604020202020204" pitchFamily="34" charset="0"/>
              </a:rPr>
              <a:t>REGISTRATION INFORMATION</a:t>
            </a:r>
            <a:endParaRPr lang="en-US" altLang="en-US" sz="1100" kern="0" dirty="0">
              <a:solidFill>
                <a:srgbClr val="000000"/>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NAME:____________________ Email Address: ________________ Cell Ph: ____-____-_____</a:t>
            </a:r>
            <a:endParaRPr lang="en-US" altLang="en-US" sz="900" kern="0" dirty="0">
              <a:solidFill>
                <a:prstClr val="black"/>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B50A47DD-4584-4363-A4B1-57E890797A97}"/>
              </a:ext>
            </a:extLst>
          </p:cNvPr>
          <p:cNvSpPr txBox="1"/>
          <p:nvPr/>
        </p:nvSpPr>
        <p:spPr>
          <a:xfrm>
            <a:off x="-274609" y="7107892"/>
            <a:ext cx="370669" cy="146643"/>
          </a:xfrm>
          <a:prstGeom prst="rect">
            <a:avLst/>
          </a:prstGeom>
          <a:noFill/>
        </p:spPr>
        <p:txBody>
          <a:bodyPr wrap="square" rtlCol="0">
            <a:spAutoFit/>
          </a:bodyPr>
          <a:lstStyle/>
          <a:p>
            <a:pPr algn="ctr" defTabSz="806867">
              <a:defRPr/>
            </a:pPr>
            <a:r>
              <a:rPr lang="en-US" sz="353" b="1" kern="0" dirty="0">
                <a:solidFill>
                  <a:srgbClr val="FFFFFF">
                    <a:lumMod val="75000"/>
                  </a:srgbClr>
                </a:solidFill>
                <a:latin typeface="Arial" panose="020B0604020202020204" pitchFamily="34" charset="0"/>
                <a:cs typeface="Arial"/>
              </a:rPr>
              <a:t>04-14-19</a:t>
            </a:r>
          </a:p>
        </p:txBody>
      </p:sp>
      <p:pic>
        <p:nvPicPr>
          <p:cNvPr id="4" name="Picture 3">
            <a:extLst>
              <a:ext uri="{FF2B5EF4-FFF2-40B4-BE49-F238E27FC236}">
                <a16:creationId xmlns:a16="http://schemas.microsoft.com/office/drawing/2014/main" id="{AA1E757B-5A5D-43A1-92AA-EC566888E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7" y="364440"/>
            <a:ext cx="1184419" cy="511049"/>
          </a:xfrm>
          <a:prstGeom prst="rect">
            <a:avLst/>
          </a:prstGeom>
        </p:spPr>
      </p:pic>
      <p:sp>
        <p:nvSpPr>
          <p:cNvPr id="6" name="TextBox 5">
            <a:extLst>
              <a:ext uri="{FF2B5EF4-FFF2-40B4-BE49-F238E27FC236}">
                <a16:creationId xmlns:a16="http://schemas.microsoft.com/office/drawing/2014/main" id="{6D7694F4-05BB-42F9-9163-98B951DB4E8F}"/>
              </a:ext>
            </a:extLst>
          </p:cNvPr>
          <p:cNvSpPr txBox="1"/>
          <p:nvPr/>
        </p:nvSpPr>
        <p:spPr>
          <a:xfrm>
            <a:off x="6220275" y="8951179"/>
            <a:ext cx="482708" cy="169277"/>
          </a:xfrm>
          <a:prstGeom prst="rect">
            <a:avLst/>
          </a:prstGeom>
          <a:noFill/>
        </p:spPr>
        <p:txBody>
          <a:bodyPr wrap="square" rtlCol="0">
            <a:spAutoFit/>
          </a:bodyPr>
          <a:lstStyle/>
          <a:p>
            <a:pPr algn="ctr"/>
            <a:r>
              <a:rPr lang="en-US" sz="500" b="1" dirty="0">
                <a:solidFill>
                  <a:schemeClr val="bg1">
                    <a:lumMod val="75000"/>
                  </a:schemeClr>
                </a:solidFill>
                <a:latin typeface="Arial" panose="020B0604020202020204" pitchFamily="34" charset="0"/>
                <a:cs typeface="Arial" panose="020B0604020202020204" pitchFamily="34" charset="0"/>
              </a:rPr>
              <a:t>10-04-19</a:t>
            </a:r>
          </a:p>
        </p:txBody>
      </p:sp>
      <p:sp>
        <p:nvSpPr>
          <p:cNvPr id="7" name="Rectangle 8">
            <a:extLst>
              <a:ext uri="{FF2B5EF4-FFF2-40B4-BE49-F238E27FC236}">
                <a16:creationId xmlns:a16="http://schemas.microsoft.com/office/drawing/2014/main" id="{B2A9EA38-D8D3-4502-8707-97940CEE272E}"/>
              </a:ext>
            </a:extLst>
          </p:cNvPr>
          <p:cNvSpPr>
            <a:spLocks noChangeArrowheads="1"/>
          </p:cNvSpPr>
          <p:nvPr/>
        </p:nvSpPr>
        <p:spPr bwMode="auto">
          <a:xfrm>
            <a:off x="395273" y="2600115"/>
            <a:ext cx="2701740" cy="591804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a:r>
              <a:rPr lang="en-US" sz="1100" b="1" dirty="0">
                <a:solidFill>
                  <a:srgbClr val="990000"/>
                </a:solidFill>
                <a:latin typeface="Arial" panose="020B0604020202020204" pitchFamily="34" charset="0"/>
                <a:cs typeface="Arial" panose="020B0604020202020204" pitchFamily="34" charset="0"/>
              </a:rPr>
              <a:t>CHECK ALL THAT APPLY:</a:t>
            </a:r>
          </a:p>
          <a:p>
            <a:pPr marL="171450" indent="-171450">
              <a:buFont typeface="Wingdings" panose="05000000000000000000" pitchFamily="2" charset="2"/>
              <a:buChar char="q"/>
            </a:pPr>
            <a:endParaRPr lang="en-US" sz="9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a School Leader, School Nurse, Security Member, Teacher, or Representative:</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School: _____________</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Role: _______________</a:t>
            </a:r>
            <a:endParaRPr lang="en-US" sz="9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a Scout or Scout Troop Leader or Parent:</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Troop or Pack: _____________</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Designate Scout, Scout Leader, or Parent: _________________________________</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Rank: _______________</a:t>
            </a:r>
            <a:endParaRPr lang="en-US" sz="9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a Boy Scouts of America Orange County Council Staff or Volunteer:</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Role: _____________</a:t>
            </a:r>
          </a:p>
          <a:p>
            <a:pPr marL="285750" lvl="1" indent="-109538">
              <a:buFont typeface="Wingdings" panose="05000000000000000000" pitchFamily="2" charset="2"/>
              <a:buChar char="§"/>
            </a:pPr>
            <a:r>
              <a:rPr lang="en-US" sz="900" dirty="0">
                <a:latin typeface="Arial" panose="020B0604020202020204" pitchFamily="34" charset="0"/>
                <a:cs typeface="Arial" panose="020B0604020202020204" pitchFamily="34" charset="0"/>
              </a:rPr>
              <a:t>Department &amp; Location: ______________ _________________________</a:t>
            </a: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Saddleback Church Staff or Volunteer:</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Department and Location: _________________________________</a:t>
            </a: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a Worship Center Security, Volunteer, Staff, or Health Team Member:</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Organization: _____________</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Role: ____________________________</a:t>
            </a:r>
            <a:endParaRPr lang="en-US" sz="9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a Professional First Responder or Caregiver:</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Lifeguard: ________________________</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Security Detail: ____________________</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Healthcare Professional including EMTs: _________________________________</a:t>
            </a:r>
          </a:p>
          <a:p>
            <a:pPr marL="284163" lvl="1" indent="-114300">
              <a:buFont typeface="Wingdings" panose="05000000000000000000" pitchFamily="2" charset="2"/>
              <a:buChar char="§"/>
            </a:pPr>
            <a:r>
              <a:rPr lang="en-US" sz="900" dirty="0">
                <a:latin typeface="Arial" panose="020B0604020202020204" pitchFamily="34" charset="0"/>
                <a:cs typeface="Arial" panose="020B0604020202020204" pitchFamily="34" charset="0"/>
              </a:rPr>
              <a:t>Other: _________________________________</a:t>
            </a:r>
            <a:endParaRPr lang="en-US" sz="9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900" b="1" dirty="0">
                <a:latin typeface="Arial" panose="020B0604020202020204" pitchFamily="34" charset="0"/>
                <a:cs typeface="Arial" panose="020B0604020202020204" pitchFamily="34" charset="0"/>
              </a:rPr>
              <a:t>If CPR/AED Certified and When:</a:t>
            </a:r>
          </a:p>
          <a:p>
            <a:pPr marL="284163" lvl="1" indent="-114300">
              <a:buFont typeface="Wingdings" panose="05000000000000000000" pitchFamily="2" charset="2"/>
              <a:buChar char="q"/>
            </a:pPr>
            <a:r>
              <a:rPr lang="en-US" sz="900" dirty="0">
                <a:latin typeface="Arial" panose="020B0604020202020204" pitchFamily="34" charset="0"/>
                <a:cs typeface="Arial" panose="020B0604020202020204" pitchFamily="34" charset="0"/>
              </a:rPr>
              <a:t>None</a:t>
            </a:r>
          </a:p>
          <a:p>
            <a:pPr marL="284163" lvl="1" indent="-114300">
              <a:buFont typeface="Wingdings" panose="05000000000000000000" pitchFamily="2" charset="2"/>
              <a:buChar char="q"/>
            </a:pPr>
            <a:r>
              <a:rPr lang="en-US" sz="900" dirty="0">
                <a:latin typeface="Arial" panose="020B0604020202020204" pitchFamily="34" charset="0"/>
                <a:cs typeface="Arial" panose="020B0604020202020204" pitchFamily="34" charset="0"/>
              </a:rPr>
              <a:t>American Heart Association</a:t>
            </a:r>
          </a:p>
          <a:p>
            <a:pPr marL="284163" lvl="1" indent="-114300">
              <a:buFont typeface="Wingdings" panose="05000000000000000000" pitchFamily="2" charset="2"/>
              <a:buChar char="q"/>
            </a:pPr>
            <a:r>
              <a:rPr lang="en-US" sz="900" dirty="0">
                <a:latin typeface="Arial" panose="020B0604020202020204" pitchFamily="34" charset="0"/>
                <a:cs typeface="Arial" panose="020B0604020202020204" pitchFamily="34" charset="0"/>
              </a:rPr>
              <a:t>American Red Cross</a:t>
            </a:r>
          </a:p>
          <a:p>
            <a:pPr marL="284163" lvl="1" indent="-114300">
              <a:buFont typeface="Wingdings" panose="05000000000000000000" pitchFamily="2" charset="2"/>
              <a:buChar char="q"/>
            </a:pPr>
            <a:r>
              <a:rPr lang="en-US" sz="900" dirty="0">
                <a:latin typeface="Arial" panose="020B0604020202020204" pitchFamily="34" charset="0"/>
                <a:cs typeface="Arial" panose="020B0604020202020204" pitchFamily="34" charset="0"/>
              </a:rPr>
              <a:t>Date (Optional) __________</a:t>
            </a:r>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Stop the Bleed Training Certifications</a:t>
            </a:r>
          </a:p>
          <a:p>
            <a:pPr marL="284163" lvl="1" indent="-114300">
              <a:buFont typeface="Wingdings" panose="05000000000000000000" pitchFamily="2" charset="2"/>
              <a:buChar char="q"/>
            </a:pPr>
            <a:r>
              <a:rPr lang="en-US" sz="900" dirty="0">
                <a:latin typeface="Arial" panose="020B0604020202020204" pitchFamily="34" charset="0"/>
                <a:cs typeface="Arial" panose="020B0604020202020204" pitchFamily="34" charset="0"/>
              </a:rPr>
              <a:t>None</a:t>
            </a:r>
          </a:p>
          <a:p>
            <a:pPr marL="284163" lvl="1" indent="-114300">
              <a:buFont typeface="Wingdings" panose="05000000000000000000" pitchFamily="2" charset="2"/>
              <a:buChar char="q"/>
            </a:pPr>
            <a:r>
              <a:rPr lang="en-US" sz="900" dirty="0">
                <a:latin typeface="Arial" panose="020B0604020202020204" pitchFamily="34" charset="0"/>
                <a:cs typeface="Arial" panose="020B0604020202020204" pitchFamily="34" charset="0"/>
              </a:rPr>
              <a:t>Stop the Bleed Certified </a:t>
            </a:r>
          </a:p>
          <a:p>
            <a:pPr indent="-287337"/>
            <a:r>
              <a:rPr lang="en-US" sz="900" b="1" dirty="0">
                <a:latin typeface="Arial" panose="020B0604020202020204" pitchFamily="34" charset="0"/>
                <a:cs typeface="Arial" panose="020B0604020202020204" pitchFamily="34" charset="0"/>
              </a:rPr>
              <a:t>Prior Med Tac Certifications</a:t>
            </a:r>
          </a:p>
          <a:p>
            <a:pPr marL="284163" lvl="1" indent="-114300">
              <a:buFont typeface="Wingdings" panose="05000000000000000000" pitchFamily="2" charset="2"/>
              <a:buChar char="q"/>
            </a:pPr>
            <a:r>
              <a:rPr lang="en-US" sz="900">
                <a:latin typeface="Arial" panose="020B0604020202020204" pitchFamily="34" charset="0"/>
                <a:cs typeface="Arial" panose="020B0604020202020204" pitchFamily="34" charset="0"/>
              </a:rPr>
              <a:t>Date: ___________</a:t>
            </a:r>
            <a:endParaRPr lang="en-US" altLang="en-US" sz="1000" kern="0" dirty="0">
              <a:solidFill>
                <a:prstClr val="black"/>
              </a:solidFill>
              <a:latin typeface="Arial" panose="020B0604020202020204" pitchFamily="34" charset="0"/>
              <a:cs typeface="Arial" panose="020B0604020202020204" pitchFamily="34" charset="0"/>
            </a:endParaRPr>
          </a:p>
        </p:txBody>
      </p:sp>
      <p:sp>
        <p:nvSpPr>
          <p:cNvPr id="8" name="Rectangle 8">
            <a:extLst>
              <a:ext uri="{FF2B5EF4-FFF2-40B4-BE49-F238E27FC236}">
                <a16:creationId xmlns:a16="http://schemas.microsoft.com/office/drawing/2014/main" id="{2B2D7968-625F-45E1-AF83-EC464F13400F}"/>
              </a:ext>
            </a:extLst>
          </p:cNvPr>
          <p:cNvSpPr>
            <a:spLocks noChangeArrowheads="1"/>
          </p:cNvSpPr>
          <p:nvPr/>
        </p:nvSpPr>
        <p:spPr bwMode="auto">
          <a:xfrm>
            <a:off x="3239089" y="2220381"/>
            <a:ext cx="3237054" cy="6502818"/>
          </a:xfrm>
          <a:prstGeom prst="rect">
            <a:avLst/>
          </a:prstGeom>
          <a:noFill/>
          <a:ln w="19050">
            <a:solidFill>
              <a:srgbClr val="C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a:r>
              <a:rPr lang="en-US" sz="1100" b="1" dirty="0">
                <a:solidFill>
                  <a:srgbClr val="990000"/>
                </a:solidFill>
                <a:latin typeface="Arial" panose="020B0604020202020204" pitchFamily="34" charset="0"/>
                <a:cs typeface="Arial" panose="020B0604020202020204" pitchFamily="34" charset="0"/>
              </a:rPr>
              <a:t>NEW PARTICIPANT TRAINING:</a:t>
            </a:r>
          </a:p>
          <a:p>
            <a:pPr marL="176213" lvl="1" indent="-176213">
              <a:buFont typeface="Wingdings" panose="05000000000000000000" pitchFamily="2" charset="2"/>
              <a:buChar char="q"/>
            </a:pPr>
            <a:r>
              <a:rPr lang="en-US" sz="900" b="1" i="1" u="sng" dirty="0">
                <a:latin typeface="Arial" panose="020B0604020202020204" pitchFamily="34" charset="0"/>
                <a:cs typeface="Arial" panose="020B0604020202020204" pitchFamily="34" charset="0"/>
              </a:rPr>
              <a:t>Basic Med Tac Training Certificates</a:t>
            </a:r>
            <a:r>
              <a:rPr lang="en-US" sz="900" b="1" i="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You will earn two certificates: Med Tac and Stop the Bleed with American College of Surgeons. (8:00AM - 2:00 PM)</a:t>
            </a:r>
          </a:p>
          <a:p>
            <a:pPr marL="176213" lvl="1" indent="-176213">
              <a:buFont typeface="Wingdings" panose="05000000000000000000" pitchFamily="2" charset="2"/>
              <a:buChar char="q"/>
            </a:pPr>
            <a:r>
              <a:rPr lang="en-US" sz="900" b="1" i="1" u="sng" dirty="0">
                <a:latin typeface="Arial" panose="020B0604020202020204" pitchFamily="34" charset="0"/>
                <a:cs typeface="Arial" panose="020B0604020202020204" pitchFamily="34" charset="0"/>
              </a:rPr>
              <a:t>AHA Heartsaver CPR/AED Certificate</a:t>
            </a:r>
            <a:r>
              <a:rPr lang="en-US" sz="900" b="1" i="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in addition to the </a:t>
            </a:r>
            <a:r>
              <a:rPr lang="en-US" sz="900" b="1" i="1" dirty="0">
                <a:latin typeface="Arial" panose="020B0604020202020204" pitchFamily="34" charset="0"/>
                <a:cs typeface="Arial" panose="020B0604020202020204" pitchFamily="34" charset="0"/>
              </a:rPr>
              <a:t>Med Tac Basic Training. </a:t>
            </a:r>
            <a:r>
              <a:rPr lang="en-US" sz="900" b="1" dirty="0">
                <a:latin typeface="Arial" panose="020B0604020202020204" pitchFamily="34" charset="0"/>
                <a:cs typeface="Arial" panose="020B0604020202020204" pitchFamily="34" charset="0"/>
              </a:rPr>
              <a:t>(8:00AM - 4:00 PM and must pay $26 to American Heart Association))</a:t>
            </a:r>
          </a:p>
          <a:p>
            <a:pPr marL="176213" lvl="1" indent="-176213">
              <a:buFont typeface="Wingdings" panose="05000000000000000000" pitchFamily="2" charset="2"/>
              <a:buChar char="q"/>
            </a:pPr>
            <a:r>
              <a:rPr lang="en-US" sz="900" b="1" i="1" u="sng" dirty="0">
                <a:latin typeface="Arial" panose="020B0604020202020204" pitchFamily="34" charset="0"/>
                <a:cs typeface="Arial" panose="020B0604020202020204" pitchFamily="34" charset="0"/>
              </a:rPr>
              <a:t>Med Tac Nursing Certificate</a:t>
            </a:r>
            <a:r>
              <a:rPr lang="en-US" sz="900" b="1" dirty="0">
                <a:latin typeface="Arial" panose="020B0604020202020204" pitchFamily="34" charset="0"/>
                <a:cs typeface="Arial" panose="020B0604020202020204" pitchFamily="34" charset="0"/>
              </a:rPr>
              <a:t>. (including Continuing Education Units – CEUs) 8:00AM - 2:00 PM without Heartsaver </a:t>
            </a:r>
            <a:r>
              <a:rPr lang="en-US" sz="900" b="1" baseline="30000" dirty="0">
                <a:latin typeface="Arial" panose="020B0604020202020204" pitchFamily="34" charset="0"/>
                <a:cs typeface="Arial" panose="020B0604020202020204" pitchFamily="34" charset="0"/>
              </a:rPr>
              <a:t>®</a:t>
            </a:r>
            <a:r>
              <a:rPr lang="en-US" sz="900" b="1" dirty="0">
                <a:latin typeface="Arial" panose="020B0604020202020204" pitchFamily="34" charset="0"/>
                <a:cs typeface="Arial" panose="020B0604020202020204" pitchFamily="34" charset="0"/>
              </a:rPr>
              <a:t> CPR/AED Certificate.</a:t>
            </a:r>
          </a:p>
          <a:p>
            <a:pPr marL="176213" lvl="1" indent="-176213">
              <a:buFont typeface="Wingdings" panose="05000000000000000000" pitchFamily="2" charset="2"/>
              <a:buChar char="q"/>
            </a:pPr>
            <a:r>
              <a:rPr lang="en-US" sz="900" b="1" i="1" u="sng" dirty="0">
                <a:latin typeface="Arial" panose="020B0604020202020204" pitchFamily="34" charset="0"/>
                <a:cs typeface="Arial" panose="020B0604020202020204" pitchFamily="34" charset="0"/>
              </a:rPr>
              <a:t>Med Tac Health Security Certificate </a:t>
            </a:r>
            <a:r>
              <a:rPr lang="en-US" sz="900" b="1" dirty="0">
                <a:latin typeface="Arial" panose="020B0604020202020204" pitchFamily="34" charset="0"/>
                <a:cs typeface="Arial" panose="020B0604020202020204" pitchFamily="34" charset="0"/>
              </a:rPr>
              <a:t>for security and healthcare volunteers who register for this certificate.</a:t>
            </a:r>
            <a:r>
              <a:rPr lang="en-US" sz="900" b="1" i="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8:00AM - 2:00 PM if currently CPR certified. If no current CPR/AED certification, you must stay for Heartsaver </a:t>
            </a:r>
            <a:r>
              <a:rPr lang="en-US" sz="900" b="1" baseline="30000" dirty="0">
                <a:latin typeface="Arial" panose="020B0604020202020204" pitchFamily="34" charset="0"/>
                <a:cs typeface="Arial" panose="020B0604020202020204" pitchFamily="34" charset="0"/>
              </a:rPr>
              <a:t>®</a:t>
            </a:r>
            <a:r>
              <a:rPr lang="en-US" sz="900" b="1" dirty="0">
                <a:latin typeface="Arial" panose="020B0604020202020204" pitchFamily="34" charset="0"/>
                <a:cs typeface="Arial" panose="020B0604020202020204" pitchFamily="34" charset="0"/>
              </a:rPr>
              <a:t> CPR/AED Certificate. (8:00AM - 4:00 PM)</a:t>
            </a: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To become a </a:t>
            </a:r>
            <a:r>
              <a:rPr lang="en-US" sz="900" b="1" i="1" u="sng" dirty="0">
                <a:latin typeface="Arial" panose="020B0604020202020204" pitchFamily="34" charset="0"/>
                <a:cs typeface="Arial" panose="020B0604020202020204" pitchFamily="34" charset="0"/>
              </a:rPr>
              <a:t>Stop the Bleed </a:t>
            </a:r>
            <a:r>
              <a:rPr lang="en-US" sz="900" b="1" dirty="0">
                <a:latin typeface="Arial" panose="020B0604020202020204" pitchFamily="34" charset="0"/>
                <a:cs typeface="Arial" panose="020B0604020202020204" pitchFamily="34" charset="0"/>
              </a:rPr>
              <a:t>Instructor with the American College of Surgeons</a:t>
            </a: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To become be a </a:t>
            </a:r>
            <a:r>
              <a:rPr lang="en-US" sz="900" b="1" i="1" u="sng" dirty="0">
                <a:latin typeface="Arial" panose="020B0604020202020204" pitchFamily="34" charset="0"/>
                <a:cs typeface="Arial" panose="020B0604020202020204" pitchFamily="34" charset="0"/>
              </a:rPr>
              <a:t>Full Med Tac Instructor </a:t>
            </a:r>
            <a:r>
              <a:rPr lang="en-US" sz="900" b="1" dirty="0">
                <a:latin typeface="Arial" panose="020B0604020202020204" pitchFamily="34" charset="0"/>
                <a:cs typeface="Arial" panose="020B0604020202020204" pitchFamily="34" charset="0"/>
              </a:rPr>
              <a:t>which means both a CPR/AED Instructor with </a:t>
            </a:r>
            <a:r>
              <a:rPr lang="en-US" sz="900" b="1" i="1" dirty="0">
                <a:latin typeface="Arial" panose="020B0604020202020204" pitchFamily="34" charset="0"/>
                <a:cs typeface="Arial" panose="020B0604020202020204" pitchFamily="34" charset="0"/>
              </a:rPr>
              <a:t>American Heart Association </a:t>
            </a:r>
            <a:r>
              <a:rPr lang="en-US" sz="900" b="1" dirty="0">
                <a:latin typeface="Arial" panose="020B0604020202020204" pitchFamily="34" charset="0"/>
                <a:cs typeface="Arial" panose="020B0604020202020204" pitchFamily="34" charset="0"/>
              </a:rPr>
              <a:t>and Stop the Bleed Instructor with the </a:t>
            </a:r>
            <a:r>
              <a:rPr lang="en-US" sz="900" b="1" i="1" dirty="0">
                <a:latin typeface="Arial" panose="020B0604020202020204" pitchFamily="34" charset="0"/>
                <a:cs typeface="Arial" panose="020B0604020202020204" pitchFamily="34" charset="0"/>
              </a:rPr>
              <a:t>American College of Surgeons.</a:t>
            </a:r>
          </a:p>
          <a:p>
            <a:pPr marL="0" lvl="1" algn="ctr"/>
            <a:endParaRPr lang="en-US" sz="900" b="1" dirty="0">
              <a:solidFill>
                <a:srgbClr val="990000"/>
              </a:solidFill>
              <a:latin typeface="Arial" panose="020B0604020202020204" pitchFamily="34" charset="0"/>
              <a:cs typeface="Arial" panose="020B0604020202020204" pitchFamily="34" charset="0"/>
            </a:endParaRPr>
          </a:p>
          <a:p>
            <a:pPr marL="0" lvl="1" algn="ctr"/>
            <a:r>
              <a:rPr lang="en-US" sz="1000" b="1" dirty="0">
                <a:solidFill>
                  <a:srgbClr val="990000"/>
                </a:solidFill>
                <a:latin typeface="Arial" panose="020B0604020202020204" pitchFamily="34" charset="0"/>
                <a:cs typeface="Arial" panose="020B0604020202020204" pitchFamily="34" charset="0"/>
              </a:rPr>
              <a:t>FOR THOSE WITH PRIOR MED TAC TRAINING:</a:t>
            </a:r>
            <a:endParaRPr lang="en-US" sz="1000" b="1" dirty="0">
              <a:latin typeface="Arial" panose="020B0604020202020204" pitchFamily="34" charset="0"/>
              <a:cs typeface="Arial" panose="020B0604020202020204" pitchFamily="34" charset="0"/>
            </a:endParaRP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I have already received a Med Tac Certificate this year, however, want to earn the </a:t>
            </a:r>
            <a:r>
              <a:rPr lang="en-US" sz="900" b="1" i="1" u="sng" dirty="0">
                <a:latin typeface="Arial" panose="020B0604020202020204" pitchFamily="34" charset="0"/>
                <a:cs typeface="Arial" panose="020B0604020202020204" pitchFamily="34" charset="0"/>
              </a:rPr>
              <a:t>AHA Heartsaver CPR/AED Certificate</a:t>
            </a:r>
            <a:r>
              <a:rPr lang="en-US" sz="900" b="1" i="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(10:00AM - 2:00 PM and must pay $26 to American Heart Association)</a:t>
            </a: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I have already received a Med Tac Certificate this year, however, want to earn the </a:t>
            </a:r>
            <a:r>
              <a:rPr lang="en-US" sz="900" b="1" i="1" u="sng" dirty="0">
                <a:latin typeface="Arial" panose="020B0604020202020204" pitchFamily="34" charset="0"/>
                <a:cs typeface="Arial" panose="020B0604020202020204" pitchFamily="34" charset="0"/>
              </a:rPr>
              <a:t>Med Tac Health Security Certificate</a:t>
            </a:r>
            <a:r>
              <a:rPr lang="en-US" sz="900" b="1" i="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as a security or medical volunteer for a faith-based organization. (the time required during this session depends on which courses you have already taken with Med Tac. We will follow up.</a:t>
            </a:r>
          </a:p>
          <a:p>
            <a:pPr marL="176213" lvl="1" indent="-176213">
              <a:buFont typeface="Wingdings" panose="05000000000000000000" pitchFamily="2" charset="2"/>
              <a:buChar char="q"/>
            </a:pPr>
            <a:endParaRPr lang="en-US" sz="900" b="1" dirty="0">
              <a:latin typeface="Arial" panose="020B0604020202020204" pitchFamily="34" charset="0"/>
              <a:cs typeface="Arial" panose="020B0604020202020204" pitchFamily="34" charset="0"/>
            </a:endParaRPr>
          </a:p>
          <a:p>
            <a:pPr marL="0" lvl="1" algn="ctr"/>
            <a:r>
              <a:rPr lang="en-US" sz="1000" b="1" dirty="0">
                <a:solidFill>
                  <a:srgbClr val="990000"/>
                </a:solidFill>
                <a:latin typeface="Arial" panose="020B0604020202020204" pitchFamily="34" charset="0"/>
                <a:cs typeface="Arial" panose="020B0604020202020204" pitchFamily="34" charset="0"/>
              </a:rPr>
              <a:t>SPECIAL INTERESTS:</a:t>
            </a:r>
            <a:endParaRPr lang="en-US" sz="1000" b="1" dirty="0">
              <a:solidFill>
                <a:srgbClr val="000000"/>
              </a:solidFill>
              <a:latin typeface="Arial" panose="020B0604020202020204" pitchFamily="34" charset="0"/>
              <a:cs typeface="Arial" panose="020B0604020202020204" pitchFamily="34" charset="0"/>
            </a:endParaRPr>
          </a:p>
          <a:p>
            <a:pPr marL="176213" lvl="1" indent="-176213">
              <a:buFont typeface="Wingdings" panose="05000000000000000000" pitchFamily="2" charset="2"/>
              <a:buChar char="q"/>
            </a:pPr>
            <a:r>
              <a:rPr lang="en-US" sz="900" b="1" dirty="0">
                <a:solidFill>
                  <a:srgbClr val="000000"/>
                </a:solidFill>
                <a:latin typeface="Arial" panose="020B0604020202020204" pitchFamily="34" charset="0"/>
                <a:cs typeface="Arial" panose="020B0604020202020204" pitchFamily="34" charset="0"/>
              </a:rPr>
              <a:t>I </a:t>
            </a:r>
            <a:r>
              <a:rPr lang="en-US" sz="900" b="1" dirty="0">
                <a:latin typeface="Arial" panose="020B0604020202020204" pitchFamily="34" charset="0"/>
                <a:cs typeface="Arial" panose="020B0604020202020204" pitchFamily="34" charset="0"/>
              </a:rPr>
              <a:t>want to start a Med Tac Program at my organization or in my community.</a:t>
            </a: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I want to learn how to run a Med Tac Community Service event to produce Stop the Bleed kits for my school, scout group, or organization.</a:t>
            </a: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I would like to become CPR/AED Instructor with the American Heart Association.</a:t>
            </a:r>
          </a:p>
          <a:p>
            <a:pPr marL="176213" lvl="1" indent="-176213">
              <a:buFont typeface="Wingdings" panose="05000000000000000000" pitchFamily="2" charset="2"/>
              <a:buChar char="q"/>
            </a:pPr>
            <a:r>
              <a:rPr lang="en-US" sz="900" b="1" dirty="0">
                <a:latin typeface="Arial" panose="020B0604020202020204" pitchFamily="34" charset="0"/>
                <a:cs typeface="Arial" panose="020B0604020202020204" pitchFamily="34" charset="0"/>
              </a:rPr>
              <a:t>I am a professional first responder, professional caregiver, EMT, trainer, or coach and I would like to become a </a:t>
            </a:r>
            <a:r>
              <a:rPr lang="en-US" sz="900" b="1" i="1" u="sng" dirty="0">
                <a:latin typeface="Arial" panose="020B0604020202020204" pitchFamily="34" charset="0"/>
                <a:cs typeface="Arial" panose="020B0604020202020204" pitchFamily="34" charset="0"/>
              </a:rPr>
              <a:t>Stop the Bleed</a:t>
            </a:r>
            <a:r>
              <a:rPr lang="en-US" sz="900" b="1" i="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instructor with the American College of Surgeons. </a:t>
            </a:r>
            <a:endParaRPr lang="en-US" altLang="en-US" sz="9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35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8">
            <a:extLst>
              <a:ext uri="{FF2B5EF4-FFF2-40B4-BE49-F238E27FC236}">
                <a16:creationId xmlns:a16="http://schemas.microsoft.com/office/drawing/2014/main" id="{60B5A572-8650-4794-862A-BB4C6A5AC374}"/>
              </a:ext>
            </a:extLst>
          </p:cNvPr>
          <p:cNvSpPr>
            <a:spLocks noChangeArrowheads="1"/>
          </p:cNvSpPr>
          <p:nvPr/>
        </p:nvSpPr>
        <p:spPr bwMode="auto">
          <a:xfrm>
            <a:off x="2337143" y="278068"/>
            <a:ext cx="3601153" cy="76092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defTabSz="835365">
              <a:defRPr/>
            </a:pPr>
            <a:r>
              <a:rPr lang="en-US" altLang="en-US" sz="1588" b="1" kern="0" dirty="0">
                <a:solidFill>
                  <a:srgbClr val="000000"/>
                </a:solidFill>
                <a:latin typeface="Arial"/>
                <a:cs typeface="Arial"/>
              </a:rPr>
              <a:t>Med Tac Training Program</a:t>
            </a:r>
          </a:p>
          <a:p>
            <a:pPr algn="ctr" defTabSz="835365">
              <a:defRPr/>
            </a:pPr>
            <a:r>
              <a:rPr lang="en-US" altLang="en-US" sz="1100" b="1" kern="0" dirty="0">
                <a:solidFill>
                  <a:srgbClr val="000099"/>
                </a:solidFill>
                <a:latin typeface="Arial"/>
                <a:cs typeface="Arial"/>
              </a:rPr>
              <a:t>November 2</a:t>
            </a:r>
            <a:r>
              <a:rPr lang="en-US" altLang="en-US" sz="1100" b="1" kern="0" baseline="30000" dirty="0">
                <a:solidFill>
                  <a:srgbClr val="000099"/>
                </a:solidFill>
                <a:latin typeface="Arial"/>
                <a:cs typeface="Arial"/>
              </a:rPr>
              <a:t>nd</a:t>
            </a:r>
            <a:r>
              <a:rPr lang="en-US" altLang="en-US" sz="1100" b="1" kern="0" dirty="0">
                <a:solidFill>
                  <a:srgbClr val="000099"/>
                </a:solidFill>
                <a:latin typeface="Arial"/>
                <a:cs typeface="Arial"/>
              </a:rPr>
              <a:t> from 8:00 AM to 2:00PM</a:t>
            </a:r>
            <a:endParaRPr lang="en-US" altLang="en-US" sz="1200" b="1" kern="0" dirty="0">
              <a:solidFill>
                <a:srgbClr val="000099"/>
              </a:solidFill>
              <a:latin typeface="Arial"/>
              <a:cs typeface="Arial"/>
            </a:endParaRPr>
          </a:p>
          <a:p>
            <a:pPr algn="ctr" defTabSz="835365">
              <a:defRPr/>
            </a:pPr>
            <a:r>
              <a:rPr lang="en-US" altLang="en-US" sz="900" b="1" kern="0" dirty="0">
                <a:solidFill>
                  <a:srgbClr val="000000"/>
                </a:solidFill>
                <a:latin typeface="Arial"/>
                <a:cs typeface="Arial"/>
              </a:rPr>
              <a:t>Saddleback Church Lake Forest Campus </a:t>
            </a:r>
          </a:p>
          <a:p>
            <a:pPr algn="ctr" defTabSz="835365">
              <a:defRPr/>
            </a:pPr>
            <a:r>
              <a:rPr lang="en-US" altLang="en-US" sz="900" b="1" kern="0" dirty="0">
                <a:solidFill>
                  <a:srgbClr val="000000"/>
                </a:solidFill>
                <a:latin typeface="Arial"/>
                <a:cs typeface="Arial"/>
              </a:rPr>
              <a:t>1 Saddleback Parkway, Lake Forest, CA</a:t>
            </a:r>
          </a:p>
        </p:txBody>
      </p:sp>
      <p:sp>
        <p:nvSpPr>
          <p:cNvPr id="49" name="Rectangle 8">
            <a:extLst>
              <a:ext uri="{FF2B5EF4-FFF2-40B4-BE49-F238E27FC236}">
                <a16:creationId xmlns:a16="http://schemas.microsoft.com/office/drawing/2014/main" id="{5F86D7AA-1242-496A-BD6F-FE23494C03BC}"/>
              </a:ext>
            </a:extLst>
          </p:cNvPr>
          <p:cNvSpPr>
            <a:spLocks noChangeArrowheads="1"/>
          </p:cNvSpPr>
          <p:nvPr/>
        </p:nvSpPr>
        <p:spPr bwMode="auto">
          <a:xfrm>
            <a:off x="404090" y="1983231"/>
            <a:ext cx="6049817" cy="455008"/>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altLang="en-US" sz="1100" b="1" kern="0" dirty="0">
                <a:solidFill>
                  <a:srgbClr val="990000"/>
                </a:solidFill>
                <a:latin typeface="Arial" panose="020B0604020202020204" pitchFamily="34" charset="0"/>
                <a:cs typeface="Arial" panose="020B0604020202020204" pitchFamily="34" charset="0"/>
              </a:rPr>
              <a:t>FOR FIRST TIME PARTICIPANTS:</a:t>
            </a:r>
          </a:p>
          <a:p>
            <a:pPr defTabSz="835365">
              <a:spcBef>
                <a:spcPts val="600"/>
              </a:spcBef>
              <a:defRPr/>
            </a:pPr>
            <a:endParaRPr lang="en-US" altLang="en-US" sz="900" kern="0" dirty="0">
              <a:solidFill>
                <a:srgbClr val="99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1E757B-5A5D-43A1-92AA-EC566888E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7" y="364440"/>
            <a:ext cx="1184419" cy="511049"/>
          </a:xfrm>
          <a:prstGeom prst="rect">
            <a:avLst/>
          </a:prstGeom>
        </p:spPr>
      </p:pic>
      <p:sp>
        <p:nvSpPr>
          <p:cNvPr id="6" name="TextBox 5">
            <a:extLst>
              <a:ext uri="{FF2B5EF4-FFF2-40B4-BE49-F238E27FC236}">
                <a16:creationId xmlns:a16="http://schemas.microsoft.com/office/drawing/2014/main" id="{6D7694F4-05BB-42F9-9163-98B951DB4E8F}"/>
              </a:ext>
            </a:extLst>
          </p:cNvPr>
          <p:cNvSpPr txBox="1"/>
          <p:nvPr/>
        </p:nvSpPr>
        <p:spPr>
          <a:xfrm>
            <a:off x="6220275" y="8951179"/>
            <a:ext cx="482708" cy="169277"/>
          </a:xfrm>
          <a:prstGeom prst="rect">
            <a:avLst/>
          </a:prstGeom>
          <a:noFill/>
        </p:spPr>
        <p:txBody>
          <a:bodyPr wrap="square" rtlCol="0">
            <a:spAutoFit/>
          </a:bodyPr>
          <a:lstStyle/>
          <a:p>
            <a:pPr algn="ctr"/>
            <a:r>
              <a:rPr lang="en-US" sz="500" b="1" dirty="0">
                <a:solidFill>
                  <a:schemeClr val="bg1">
                    <a:lumMod val="75000"/>
                  </a:schemeClr>
                </a:solidFill>
                <a:latin typeface="Arial" panose="020B0604020202020204" pitchFamily="34" charset="0"/>
                <a:cs typeface="Arial" panose="020B0604020202020204" pitchFamily="34" charset="0"/>
              </a:rPr>
              <a:t>10-04-19</a:t>
            </a:r>
          </a:p>
        </p:txBody>
      </p:sp>
      <p:graphicFrame>
        <p:nvGraphicFramePr>
          <p:cNvPr id="2" name="Table 2">
            <a:extLst>
              <a:ext uri="{FF2B5EF4-FFF2-40B4-BE49-F238E27FC236}">
                <a16:creationId xmlns:a16="http://schemas.microsoft.com/office/drawing/2014/main" id="{6B776F13-9482-48B4-9E3A-087101841655}"/>
              </a:ext>
            </a:extLst>
          </p:cNvPr>
          <p:cNvGraphicFramePr>
            <a:graphicFrameLocks noGrp="1"/>
          </p:cNvGraphicFramePr>
          <p:nvPr>
            <p:extLst>
              <p:ext uri="{D42A27DB-BD31-4B8C-83A1-F6EECF244321}">
                <p14:modId xmlns:p14="http://schemas.microsoft.com/office/powerpoint/2010/main" val="2772621395"/>
              </p:ext>
            </p:extLst>
          </p:nvPr>
        </p:nvGraphicFramePr>
        <p:xfrm>
          <a:off x="480400" y="2300800"/>
          <a:ext cx="5897201" cy="3764280"/>
        </p:xfrm>
        <a:graphic>
          <a:graphicData uri="http://schemas.openxmlformats.org/drawingml/2006/table">
            <a:tbl>
              <a:tblPr firstRow="1" bandRow="1">
                <a:tableStyleId>{5940675A-B579-460E-94D1-54222C63F5DA}</a:tableStyleId>
              </a:tblPr>
              <a:tblGrid>
                <a:gridCol w="1752255">
                  <a:extLst>
                    <a:ext uri="{9D8B030D-6E8A-4147-A177-3AD203B41FA5}">
                      <a16:colId xmlns:a16="http://schemas.microsoft.com/office/drawing/2014/main" val="2451304871"/>
                    </a:ext>
                  </a:extLst>
                </a:gridCol>
                <a:gridCol w="2726558">
                  <a:extLst>
                    <a:ext uri="{9D8B030D-6E8A-4147-A177-3AD203B41FA5}">
                      <a16:colId xmlns:a16="http://schemas.microsoft.com/office/drawing/2014/main" val="153927215"/>
                    </a:ext>
                  </a:extLst>
                </a:gridCol>
                <a:gridCol w="1418388">
                  <a:extLst>
                    <a:ext uri="{9D8B030D-6E8A-4147-A177-3AD203B41FA5}">
                      <a16:colId xmlns:a16="http://schemas.microsoft.com/office/drawing/2014/main" val="1307763125"/>
                    </a:ext>
                  </a:extLst>
                </a:gridCol>
              </a:tblGrid>
              <a:tr h="370840">
                <a:tc>
                  <a:txBody>
                    <a:bodyPr/>
                    <a:lstStyle/>
                    <a:p>
                      <a:pPr marL="0" lvl="1" indent="0" algn="ctr">
                        <a:buFont typeface="Wingdings" panose="05000000000000000000" pitchFamily="2" charset="2"/>
                        <a:buNone/>
                      </a:pPr>
                      <a:r>
                        <a:rPr lang="en-US" sz="900" b="1" dirty="0">
                          <a:solidFill>
                            <a:schemeClr val="bg1"/>
                          </a:solidFill>
                          <a:latin typeface="Arial Narrow" panose="020B0606020202030204" pitchFamily="34" charset="0"/>
                          <a:cs typeface="Arial" panose="020B0604020202020204" pitchFamily="34" charset="0"/>
                        </a:rPr>
                        <a:t>First Time Participant Category</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90000"/>
                    </a:solidFill>
                  </a:tcPr>
                </a:tc>
                <a:tc>
                  <a:txBody>
                    <a:bodyPr/>
                    <a:lstStyle/>
                    <a:p>
                      <a:pPr marL="0" lvl="1" indent="0" algn="ctr">
                        <a:buFont typeface="Wingdings" panose="05000000000000000000" pitchFamily="2" charset="2"/>
                        <a:buNone/>
                      </a:pPr>
                      <a:r>
                        <a:rPr lang="en-US" sz="900" b="1" dirty="0">
                          <a:solidFill>
                            <a:schemeClr val="bg1"/>
                          </a:solidFill>
                          <a:latin typeface="Arial Narrow" panose="020B0606020202030204" pitchFamily="34" charset="0"/>
                          <a:cs typeface="Arial" panose="020B0604020202020204" pitchFamily="34" charset="0"/>
                        </a:rPr>
                        <a:t>Certifications to be Earned</a:t>
                      </a:r>
                    </a:p>
                  </a:txBody>
                  <a:tcPr anchor="ctr">
                    <a:lnT w="28575" cap="flat" cmpd="sng" algn="ctr">
                      <a:solidFill>
                        <a:schemeClr val="tx1"/>
                      </a:solidFill>
                      <a:prstDash val="solid"/>
                      <a:round/>
                      <a:headEnd type="none" w="med" len="med"/>
                      <a:tailEnd type="none" w="med" len="med"/>
                    </a:lnT>
                    <a:solidFill>
                      <a:schemeClr val="tx1"/>
                    </a:solidFill>
                  </a:tcPr>
                </a:tc>
                <a:tc>
                  <a:txBody>
                    <a:bodyPr/>
                    <a:lstStyle/>
                    <a:p>
                      <a:pPr algn="ctr"/>
                      <a:r>
                        <a:rPr lang="en-US" sz="900" b="1" dirty="0">
                          <a:solidFill>
                            <a:schemeClr val="bg1"/>
                          </a:solidFill>
                          <a:latin typeface="Arial Narrow" panose="020B0606020202030204" pitchFamily="34" charset="0"/>
                        </a:rPr>
                        <a:t>Time Required Nov 2nd</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00FF"/>
                    </a:solidFill>
                  </a:tcPr>
                </a:tc>
                <a:extLst>
                  <a:ext uri="{0D108BD9-81ED-4DB2-BD59-A6C34878D82A}">
                    <a16:rowId xmlns:a16="http://schemas.microsoft.com/office/drawing/2014/main" val="2248317239"/>
                  </a:ext>
                </a:extLst>
              </a:tr>
              <a:tr h="370840">
                <a:tc rowSpan="2">
                  <a:txBody>
                    <a:bodyPr/>
                    <a:lstStyle/>
                    <a:p>
                      <a:pPr marL="0" lvl="1" indent="0" algn="ctr">
                        <a:buFont typeface="Wingdings" panose="05000000000000000000" pitchFamily="2" charset="2"/>
                        <a:buNone/>
                      </a:pPr>
                      <a:r>
                        <a:rPr lang="en-US" sz="900" b="1" dirty="0">
                          <a:solidFill>
                            <a:srgbClr val="990000"/>
                          </a:solidFill>
                          <a:latin typeface="Arial Narrow" panose="020B0606020202030204" pitchFamily="34" charset="0"/>
                          <a:cs typeface="Arial" panose="020B0604020202020204" pitchFamily="34" charset="0"/>
                        </a:rPr>
                        <a:t>First Time Scouts, Scout Leaders, and General Public</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900" b="1" i="1" u="sng" dirty="0">
                          <a:latin typeface="Arial Narrow" panose="020B0606020202030204" pitchFamily="34" charset="0"/>
                          <a:cs typeface="Arial" panose="020B0604020202020204" pitchFamily="34" charset="0"/>
                        </a:rPr>
                        <a:t>Basic Med Tac Training Certificates</a:t>
                      </a:r>
                      <a:r>
                        <a:rPr lang="en-US" sz="900" b="1" i="1"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You will earn two certificates: Med Tac and Stop the Bleed with American College of Surgeons. </a:t>
                      </a:r>
                    </a:p>
                  </a:txBody>
                  <a:tcPr>
                    <a:solidFill>
                      <a:schemeClr val="bg1"/>
                    </a:solidFill>
                  </a:tcPr>
                </a:tc>
                <a:tc>
                  <a:txBody>
                    <a:bodyPr/>
                    <a:lstStyle/>
                    <a:p>
                      <a:pPr algn="ctr"/>
                      <a:r>
                        <a:rPr lang="en-US" sz="900" b="1" dirty="0">
                          <a:solidFill>
                            <a:srgbClr val="000099"/>
                          </a:solidFill>
                          <a:latin typeface="Arial Narrow" panose="020B0606020202030204" pitchFamily="34" charset="0"/>
                          <a:cs typeface="Arial" panose="020B0604020202020204" pitchFamily="34" charset="0"/>
                        </a:rPr>
                        <a:t>8:00AM - 2:00 PM</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35411785"/>
                  </a:ext>
                </a:extLst>
              </a:tr>
              <a:tr h="0">
                <a:tc vMerge="1">
                  <a:txBody>
                    <a:bodyPr/>
                    <a:lstStyle/>
                    <a:p>
                      <a:pPr marL="0" lvl="1" indent="0">
                        <a:buFont typeface="Wingdings" panose="05000000000000000000" pitchFamily="2" charset="2"/>
                        <a:buNone/>
                      </a:pPr>
                      <a:endParaRPr lang="en-US" sz="900" b="1" dirty="0">
                        <a:latin typeface="Arial" panose="020B0604020202020204" pitchFamily="34" charset="0"/>
                        <a:cs typeface="Arial" panose="020B0604020202020204" pitchFamily="34" charset="0"/>
                      </a:endParaRPr>
                    </a:p>
                  </a:txBody>
                  <a:tcPr>
                    <a:solidFill>
                      <a:schemeClr val="bg1"/>
                    </a:solidFill>
                  </a:tcPr>
                </a:tc>
                <a:tc>
                  <a:txBody>
                    <a:bodyPr/>
                    <a:lstStyle/>
                    <a:p>
                      <a:pPr marL="0" lvl="1" indent="0">
                        <a:buFont typeface="Wingdings" panose="05000000000000000000" pitchFamily="2" charset="2"/>
                        <a:buNone/>
                      </a:pPr>
                      <a:r>
                        <a:rPr lang="en-US" sz="900" b="1" i="1" u="sng" dirty="0">
                          <a:latin typeface="Arial Narrow" panose="020B0606020202030204" pitchFamily="34" charset="0"/>
                          <a:cs typeface="Arial" panose="020B0604020202020204" pitchFamily="34" charset="0"/>
                        </a:rPr>
                        <a:t>AHA Heartsaver CPR/AED Certificate</a:t>
                      </a:r>
                      <a:r>
                        <a:rPr lang="en-US" sz="900" b="1" i="1"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in addition to the </a:t>
                      </a:r>
                      <a:r>
                        <a:rPr lang="en-US" sz="900" b="1" i="1" dirty="0">
                          <a:latin typeface="Arial Narrow" panose="020B0606020202030204" pitchFamily="34" charset="0"/>
                          <a:cs typeface="Arial" panose="020B0604020202020204" pitchFamily="34" charset="0"/>
                        </a:rPr>
                        <a:t>Med Tac Basic Training. </a:t>
                      </a:r>
                      <a:r>
                        <a:rPr lang="en-US" sz="900" b="1" i="0" dirty="0">
                          <a:latin typeface="Arial Narrow" panose="020B0606020202030204" pitchFamily="34" charset="0"/>
                          <a:cs typeface="Arial" panose="020B0604020202020204" pitchFamily="34" charset="0"/>
                        </a:rPr>
                        <a:t>You</a:t>
                      </a:r>
                      <a:r>
                        <a:rPr lang="en-US" sz="900" b="1" i="1"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must pay $26 to American Heart Association for the card.</a:t>
                      </a:r>
                    </a:p>
                  </a:txBody>
                  <a:tcPr>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rgbClr val="000099"/>
                          </a:solidFill>
                          <a:latin typeface="Arial Narrow" panose="020B0606020202030204" pitchFamily="34" charset="0"/>
                          <a:cs typeface="Arial" panose="020B0604020202020204" pitchFamily="34" charset="0"/>
                        </a:rPr>
                        <a:t>8:00AM - 4:00 PM </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377072"/>
                  </a:ext>
                </a:extLst>
              </a:tr>
              <a:tr h="370840">
                <a:tc>
                  <a:txBody>
                    <a:bodyPr/>
                    <a:lstStyle/>
                    <a:p>
                      <a:pPr marL="0" marR="0" lvl="1" indent="0" algn="ctr" defTabSz="68583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dirty="0">
                          <a:solidFill>
                            <a:srgbClr val="990000"/>
                          </a:solidFill>
                          <a:latin typeface="Arial Narrow" panose="020B0606020202030204" pitchFamily="34" charset="0"/>
                          <a:cs typeface="Arial" panose="020B0604020202020204" pitchFamily="34" charset="0"/>
                        </a:rPr>
                        <a:t>First Time Nurses and Caregivers who have CPR and Life Support Training</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solidFill>
                  </a:tcPr>
                </a:tc>
                <a:tc>
                  <a:txBody>
                    <a:bodyPr/>
                    <a:lstStyle/>
                    <a:p>
                      <a:pPr marL="0" lvl="1" indent="0">
                        <a:buFont typeface="Wingdings" panose="05000000000000000000" pitchFamily="2" charset="2"/>
                        <a:buNone/>
                      </a:pPr>
                      <a:r>
                        <a:rPr lang="en-US" sz="900" b="1" i="1" u="sng" dirty="0">
                          <a:latin typeface="Arial Narrow" panose="020B0606020202030204" pitchFamily="34" charset="0"/>
                          <a:cs typeface="Arial" panose="020B0604020202020204" pitchFamily="34" charset="0"/>
                        </a:rPr>
                        <a:t>Med Tac Nursing Certificate</a:t>
                      </a:r>
                      <a:r>
                        <a:rPr lang="en-US" sz="900" b="1" dirty="0">
                          <a:latin typeface="Arial Narrow" panose="020B0606020202030204" pitchFamily="34" charset="0"/>
                          <a:cs typeface="Arial" panose="020B0604020202020204" pitchFamily="34" charset="0"/>
                        </a:rPr>
                        <a:t>. (including Continuing Education Units – CEUs)</a:t>
                      </a:r>
                    </a:p>
                  </a:txBody>
                  <a:tcP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900" b="1" dirty="0">
                          <a:solidFill>
                            <a:srgbClr val="000099"/>
                          </a:solidFill>
                          <a:latin typeface="Arial Narrow" panose="020B0606020202030204" pitchFamily="34" charset="0"/>
                          <a:cs typeface="Arial" panose="020B0604020202020204" pitchFamily="34" charset="0"/>
                        </a:rPr>
                        <a:t>8:00AM - 2:00 PM</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00085536"/>
                  </a:ext>
                </a:extLst>
              </a:tr>
              <a:tr h="370840">
                <a:tc rowSpan="2">
                  <a:txBody>
                    <a:bodyPr/>
                    <a:lstStyle/>
                    <a:p>
                      <a:pPr marL="0" lvl="1" indent="0" algn="ctr">
                        <a:buFont typeface="Wingdings" panose="05000000000000000000" pitchFamily="2" charset="2"/>
                        <a:buNone/>
                      </a:pPr>
                      <a:r>
                        <a:rPr lang="en-US" sz="900" b="1" dirty="0">
                          <a:solidFill>
                            <a:srgbClr val="990000"/>
                          </a:solidFill>
                          <a:latin typeface="Arial Narrow" panose="020B0606020202030204" pitchFamily="34" charset="0"/>
                          <a:cs typeface="Arial" panose="020B0604020202020204" pitchFamily="34" charset="0"/>
                        </a:rPr>
                        <a:t>First Time Security and Healthcare Volunteers for Schools and Faith-based Organizations</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900" b="1" i="1" u="sng" dirty="0">
                          <a:latin typeface="Arial Narrow" panose="020B0606020202030204" pitchFamily="34" charset="0"/>
                          <a:cs typeface="Arial" panose="020B0604020202020204" pitchFamily="34" charset="0"/>
                        </a:rPr>
                        <a:t>Med Tac Health Security Certificate</a:t>
                      </a:r>
                      <a:r>
                        <a:rPr lang="en-US" sz="900" b="1" i="1" u="none"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for security and healthcare volunteers who are currently CPR certified.</a:t>
                      </a:r>
                    </a:p>
                  </a:txBody>
                  <a:tcPr>
                    <a:solidFill>
                      <a:schemeClr val="bg1"/>
                    </a:solidFill>
                  </a:tcPr>
                </a:tc>
                <a:tc>
                  <a:txBody>
                    <a:bodyPr/>
                    <a:lstStyle/>
                    <a:p>
                      <a:pPr algn="ctr"/>
                      <a:r>
                        <a:rPr lang="en-US" sz="900" b="1" dirty="0">
                          <a:solidFill>
                            <a:srgbClr val="000099"/>
                          </a:solidFill>
                          <a:latin typeface="Arial Narrow" panose="020B0606020202030204" pitchFamily="34" charset="0"/>
                          <a:cs typeface="Arial" panose="020B0604020202020204" pitchFamily="34" charset="0"/>
                        </a:rPr>
                        <a:t>8:00AM - 2:00 PM</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04037267"/>
                  </a:ext>
                </a:extLst>
              </a:tr>
              <a:tr h="370840">
                <a:tc vMerge="1">
                  <a:txBody>
                    <a:bodyPr/>
                    <a:lstStyle/>
                    <a:p>
                      <a:pPr marL="0" lvl="1" indent="0">
                        <a:buFont typeface="Wingdings" panose="05000000000000000000" pitchFamily="2" charset="2"/>
                        <a:buNone/>
                      </a:pPr>
                      <a:endParaRPr lang="en-US" sz="900" b="1" dirty="0">
                        <a:latin typeface="Arial Narrow" panose="020B0606020202030204" pitchFamily="34" charset="0"/>
                        <a:cs typeface="Arial" panose="020B0604020202020204" pitchFamily="34" charset="0"/>
                      </a:endParaRPr>
                    </a:p>
                  </a:txBody>
                  <a:tcPr>
                    <a:solidFill>
                      <a:schemeClr val="bg1"/>
                    </a:solidFill>
                  </a:tcPr>
                </a:tc>
                <a:tc>
                  <a:txBody>
                    <a:bodyPr/>
                    <a:lstStyle/>
                    <a:p>
                      <a:pPr marL="0" marR="0" lvl="1" indent="0" algn="l" defTabSz="68583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i="1" u="sng" dirty="0">
                          <a:latin typeface="Arial Narrow" panose="020B0606020202030204" pitchFamily="34" charset="0"/>
                          <a:cs typeface="Arial" panose="020B0604020202020204" pitchFamily="34" charset="0"/>
                        </a:rPr>
                        <a:t>Med Tac Health Security Certificate</a:t>
                      </a:r>
                      <a:r>
                        <a:rPr lang="en-US" sz="900" b="1" i="1" u="none"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for security and healthcare volunteers who are NOT currently CPR certified. You must pay $26 to AHA for the card.</a:t>
                      </a:r>
                    </a:p>
                  </a:txBody>
                  <a:tcPr>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rgbClr val="000099"/>
                          </a:solidFill>
                          <a:latin typeface="Arial Narrow" panose="020B0606020202030204" pitchFamily="34" charset="0"/>
                          <a:cs typeface="Arial" panose="020B0604020202020204" pitchFamily="34" charset="0"/>
                        </a:rPr>
                        <a:t>8:00AM - 4:00 PM</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5847594"/>
                  </a:ext>
                </a:extLst>
              </a:tr>
              <a:tr h="370840">
                <a:tc rowSpan="2">
                  <a:txBody>
                    <a:bodyPr/>
                    <a:lstStyle/>
                    <a:p>
                      <a:pPr marL="0" lvl="1" indent="0" algn="ctr">
                        <a:buFont typeface="Wingdings" panose="05000000000000000000" pitchFamily="2" charset="2"/>
                        <a:buNone/>
                      </a:pPr>
                      <a:r>
                        <a:rPr lang="en-US" sz="900" b="1" dirty="0">
                          <a:solidFill>
                            <a:srgbClr val="990000"/>
                          </a:solidFill>
                          <a:latin typeface="Arial Narrow" panose="020B0606020202030204" pitchFamily="34" charset="0"/>
                          <a:cs typeface="Arial" panose="020B0604020202020204" pitchFamily="34" charset="0"/>
                        </a:rPr>
                        <a:t>First Time Professional First Responders or Caregivers  seeking to be Med Tac Instructors</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900" b="1" dirty="0">
                          <a:latin typeface="Arial Narrow" panose="020B0606020202030204" pitchFamily="34" charset="0"/>
                          <a:cs typeface="Arial" panose="020B0604020202020204" pitchFamily="34" charset="0"/>
                        </a:rPr>
                        <a:t>To become a </a:t>
                      </a:r>
                      <a:r>
                        <a:rPr lang="en-US" sz="900" b="1" i="1" u="sng" dirty="0">
                          <a:latin typeface="Arial Narrow" panose="020B0606020202030204" pitchFamily="34" charset="0"/>
                          <a:cs typeface="Arial" panose="020B0604020202020204" pitchFamily="34" charset="0"/>
                        </a:rPr>
                        <a:t>Stop the Bleed</a:t>
                      </a:r>
                      <a:r>
                        <a:rPr lang="en-US" sz="900" b="1" i="1" u="none"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Instructor with the American College of Surgeons</a:t>
                      </a:r>
                    </a:p>
                  </a:txBody>
                  <a:tcPr>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685837" rtl="0" eaLnBrk="1" fontAlgn="auto" latinLnBrk="0" hangingPunct="1">
                        <a:lnSpc>
                          <a:spcPct val="100000"/>
                        </a:lnSpc>
                        <a:spcBef>
                          <a:spcPts val="0"/>
                        </a:spcBef>
                        <a:spcAft>
                          <a:spcPts val="0"/>
                        </a:spcAft>
                        <a:buClrTx/>
                        <a:buSzTx/>
                        <a:buFontTx/>
                        <a:buNone/>
                        <a:tabLst/>
                        <a:defRPr/>
                      </a:pPr>
                      <a:r>
                        <a:rPr lang="en-US" sz="900" b="1" dirty="0">
                          <a:solidFill>
                            <a:srgbClr val="000099"/>
                          </a:solidFill>
                          <a:latin typeface="Arial Narrow" panose="020B0606020202030204" pitchFamily="34" charset="0"/>
                          <a:cs typeface="Arial" panose="020B0604020202020204" pitchFamily="34" charset="0"/>
                        </a:rPr>
                        <a:t>8:00AM - 4:00 PM</a:t>
                      </a:r>
                      <a:endParaRPr lang="en-US" sz="900" dirty="0">
                        <a:solidFill>
                          <a:srgbClr val="000099"/>
                        </a:solidFill>
                        <a:latin typeface="Arial Narrow" panose="020B0606020202030204" pitchFamily="34" charset="0"/>
                      </a:endParaRPr>
                    </a:p>
                    <a:p>
                      <a:pPr algn="ct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37620412"/>
                  </a:ext>
                </a:extLst>
              </a:tr>
              <a:tr h="370840">
                <a:tc vMerge="1">
                  <a:txBody>
                    <a:bodyPr/>
                    <a:lstStyle/>
                    <a:p>
                      <a:endParaRPr lang="en-US" dirty="0"/>
                    </a:p>
                  </a:txBody>
                  <a:tcPr>
                    <a:solidFill>
                      <a:schemeClr val="bg1"/>
                    </a:solidFill>
                  </a:tcPr>
                </a:tc>
                <a:tc>
                  <a:txBody>
                    <a:bodyPr/>
                    <a:lstStyle/>
                    <a:p>
                      <a:pPr marL="0" marR="0" lvl="0" indent="0" algn="l" defTabSz="685837" rtl="0" eaLnBrk="1" fontAlgn="auto" latinLnBrk="0" hangingPunct="1">
                        <a:lnSpc>
                          <a:spcPct val="100000"/>
                        </a:lnSpc>
                        <a:spcBef>
                          <a:spcPts val="0"/>
                        </a:spcBef>
                        <a:spcAft>
                          <a:spcPts val="0"/>
                        </a:spcAft>
                        <a:buClrTx/>
                        <a:buSzTx/>
                        <a:buFontTx/>
                        <a:buNone/>
                        <a:tabLst/>
                        <a:defRPr/>
                      </a:pPr>
                      <a:r>
                        <a:rPr lang="en-US" sz="900" b="1" dirty="0">
                          <a:latin typeface="Arial Narrow" panose="020B0606020202030204" pitchFamily="34" charset="0"/>
                          <a:cs typeface="Arial" panose="020B0604020202020204" pitchFamily="34" charset="0"/>
                        </a:rPr>
                        <a:t>To become be a </a:t>
                      </a:r>
                      <a:r>
                        <a:rPr lang="en-US" sz="900" b="1" i="1" u="sng" dirty="0">
                          <a:latin typeface="Arial Narrow" panose="020B0606020202030204" pitchFamily="34" charset="0"/>
                          <a:cs typeface="Arial" panose="020B0604020202020204" pitchFamily="34" charset="0"/>
                        </a:rPr>
                        <a:t>Full Med Tac Instructor</a:t>
                      </a:r>
                      <a:r>
                        <a:rPr lang="en-US" sz="900" b="1" i="1" u="none"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which means both a CPR/AED Instructor with </a:t>
                      </a:r>
                      <a:r>
                        <a:rPr lang="en-US" sz="900" b="1" i="1" dirty="0">
                          <a:latin typeface="Arial Narrow" panose="020B0606020202030204" pitchFamily="34" charset="0"/>
                          <a:cs typeface="Arial" panose="020B0604020202020204" pitchFamily="34" charset="0"/>
                        </a:rPr>
                        <a:t>American Heart Association </a:t>
                      </a:r>
                      <a:r>
                        <a:rPr lang="en-US" sz="900" b="1" dirty="0">
                          <a:latin typeface="Arial Narrow" panose="020B0606020202030204" pitchFamily="34" charset="0"/>
                          <a:cs typeface="Arial" panose="020B0604020202020204" pitchFamily="34" charset="0"/>
                        </a:rPr>
                        <a:t>and Stop the Bleed Instructor with the </a:t>
                      </a:r>
                      <a:r>
                        <a:rPr lang="en-US" sz="900" b="1" i="1" dirty="0">
                          <a:latin typeface="Arial Narrow" panose="020B0606020202030204" pitchFamily="34" charset="0"/>
                          <a:cs typeface="Arial" panose="020B0604020202020204" pitchFamily="34" charset="0"/>
                        </a:rPr>
                        <a:t>American College of Surgeons.</a:t>
                      </a:r>
                    </a:p>
                  </a:txBody>
                  <a:tcPr>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37" rtl="0" eaLnBrk="1" fontAlgn="auto" latinLnBrk="0" hangingPunct="1">
                        <a:lnSpc>
                          <a:spcPct val="100000"/>
                        </a:lnSpc>
                        <a:spcBef>
                          <a:spcPts val="0"/>
                        </a:spcBef>
                        <a:spcAft>
                          <a:spcPts val="0"/>
                        </a:spcAft>
                        <a:buClrTx/>
                        <a:buSzTx/>
                        <a:buFontTx/>
                        <a:buNone/>
                        <a:tabLst/>
                        <a:defRPr/>
                      </a:pPr>
                      <a:r>
                        <a:rPr lang="en-US" sz="900" b="1" dirty="0">
                          <a:solidFill>
                            <a:srgbClr val="000099"/>
                          </a:solidFill>
                          <a:latin typeface="Arial Narrow" panose="020B0606020202030204" pitchFamily="34" charset="0"/>
                          <a:cs typeface="Arial" panose="020B0604020202020204" pitchFamily="34" charset="0"/>
                        </a:rPr>
                        <a:t>8:00AM - 4:00 PM</a:t>
                      </a:r>
                      <a:endParaRPr lang="en-US" sz="900" dirty="0">
                        <a:solidFill>
                          <a:srgbClr val="000099"/>
                        </a:solidFill>
                        <a:latin typeface="Arial Narrow" panose="020B0606020202030204" pitchFamily="34" charset="0"/>
                      </a:endParaRPr>
                    </a:p>
                    <a:p>
                      <a:pPr algn="ct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503414"/>
                  </a:ext>
                </a:extLst>
              </a:tr>
            </a:tbl>
          </a:graphicData>
        </a:graphic>
      </p:graphicFrame>
      <p:graphicFrame>
        <p:nvGraphicFramePr>
          <p:cNvPr id="13" name="Table 2">
            <a:extLst>
              <a:ext uri="{FF2B5EF4-FFF2-40B4-BE49-F238E27FC236}">
                <a16:creationId xmlns:a16="http://schemas.microsoft.com/office/drawing/2014/main" id="{30805EA1-92A3-4D71-943E-F5DF9DD4EB8A}"/>
              </a:ext>
            </a:extLst>
          </p:cNvPr>
          <p:cNvGraphicFramePr>
            <a:graphicFrameLocks noGrp="1"/>
          </p:cNvGraphicFramePr>
          <p:nvPr>
            <p:extLst>
              <p:ext uri="{D42A27DB-BD31-4B8C-83A1-F6EECF244321}">
                <p14:modId xmlns:p14="http://schemas.microsoft.com/office/powerpoint/2010/main" val="685382758"/>
              </p:ext>
            </p:extLst>
          </p:nvPr>
        </p:nvGraphicFramePr>
        <p:xfrm>
          <a:off x="480400" y="7128574"/>
          <a:ext cx="5897201" cy="1376680"/>
        </p:xfrm>
        <a:graphic>
          <a:graphicData uri="http://schemas.openxmlformats.org/drawingml/2006/table">
            <a:tbl>
              <a:tblPr firstRow="1" bandRow="1">
                <a:tableStyleId>{5940675A-B579-460E-94D1-54222C63F5DA}</a:tableStyleId>
              </a:tblPr>
              <a:tblGrid>
                <a:gridCol w="1752255">
                  <a:extLst>
                    <a:ext uri="{9D8B030D-6E8A-4147-A177-3AD203B41FA5}">
                      <a16:colId xmlns:a16="http://schemas.microsoft.com/office/drawing/2014/main" val="2451304871"/>
                    </a:ext>
                  </a:extLst>
                </a:gridCol>
                <a:gridCol w="2726558">
                  <a:extLst>
                    <a:ext uri="{9D8B030D-6E8A-4147-A177-3AD203B41FA5}">
                      <a16:colId xmlns:a16="http://schemas.microsoft.com/office/drawing/2014/main" val="153927215"/>
                    </a:ext>
                  </a:extLst>
                </a:gridCol>
                <a:gridCol w="1418388">
                  <a:extLst>
                    <a:ext uri="{9D8B030D-6E8A-4147-A177-3AD203B41FA5}">
                      <a16:colId xmlns:a16="http://schemas.microsoft.com/office/drawing/2014/main" val="1307763125"/>
                    </a:ext>
                  </a:extLst>
                </a:gridCol>
              </a:tblGrid>
              <a:tr h="370840">
                <a:tc>
                  <a:txBody>
                    <a:bodyPr/>
                    <a:lstStyle/>
                    <a:p>
                      <a:pPr marL="0" lvl="1" indent="0" algn="ctr">
                        <a:buFont typeface="Wingdings" panose="05000000000000000000" pitchFamily="2" charset="2"/>
                        <a:buNone/>
                      </a:pPr>
                      <a:r>
                        <a:rPr lang="en-US" sz="900" b="1" dirty="0">
                          <a:solidFill>
                            <a:schemeClr val="bg1"/>
                          </a:solidFill>
                          <a:latin typeface="Arial Narrow" panose="020B0606020202030204" pitchFamily="34" charset="0"/>
                          <a:cs typeface="Arial" panose="020B0604020202020204" pitchFamily="34" charset="0"/>
                        </a:rPr>
                        <a:t>Previously Med Tac Trained</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B49200"/>
                    </a:solidFill>
                  </a:tcPr>
                </a:tc>
                <a:tc>
                  <a:txBody>
                    <a:bodyPr/>
                    <a:lstStyle/>
                    <a:p>
                      <a:pPr marL="0" lvl="1" indent="0" algn="ctr">
                        <a:buFont typeface="Wingdings" panose="05000000000000000000" pitchFamily="2" charset="2"/>
                        <a:buNone/>
                      </a:pPr>
                      <a:r>
                        <a:rPr lang="en-US" sz="900" b="1" dirty="0">
                          <a:solidFill>
                            <a:schemeClr val="bg1"/>
                          </a:solidFill>
                          <a:latin typeface="Arial Narrow" panose="020B0606020202030204" pitchFamily="34" charset="0"/>
                          <a:cs typeface="Arial" panose="020B0604020202020204" pitchFamily="34" charset="0"/>
                        </a:rPr>
                        <a:t>Certifications to be Earned</a:t>
                      </a:r>
                    </a:p>
                  </a:txBody>
                  <a:tcPr anchor="ctr">
                    <a:lnT w="28575" cap="flat" cmpd="sng" algn="ctr">
                      <a:solidFill>
                        <a:schemeClr val="tx1"/>
                      </a:solidFill>
                      <a:prstDash val="solid"/>
                      <a:round/>
                      <a:headEnd type="none" w="med" len="med"/>
                      <a:tailEnd type="none" w="med" len="med"/>
                    </a:lnT>
                    <a:solidFill>
                      <a:schemeClr val="tx1"/>
                    </a:solidFill>
                  </a:tcPr>
                </a:tc>
                <a:tc>
                  <a:txBody>
                    <a:bodyPr/>
                    <a:lstStyle/>
                    <a:p>
                      <a:pPr algn="ctr"/>
                      <a:r>
                        <a:rPr lang="en-US" sz="900" b="1" dirty="0">
                          <a:solidFill>
                            <a:schemeClr val="bg1"/>
                          </a:solidFill>
                          <a:latin typeface="Arial Narrow" panose="020B0606020202030204" pitchFamily="34" charset="0"/>
                        </a:rPr>
                        <a:t>Time Required Nov 2nd</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00FF"/>
                    </a:solidFill>
                  </a:tcPr>
                </a:tc>
                <a:extLst>
                  <a:ext uri="{0D108BD9-81ED-4DB2-BD59-A6C34878D82A}">
                    <a16:rowId xmlns:a16="http://schemas.microsoft.com/office/drawing/2014/main" val="2248317239"/>
                  </a:ext>
                </a:extLst>
              </a:tr>
              <a:tr h="370840">
                <a:tc>
                  <a:txBody>
                    <a:bodyPr/>
                    <a:lstStyle/>
                    <a:p>
                      <a:pPr marL="0" lvl="1" indent="0" algn="ctr">
                        <a:buFont typeface="Wingdings" panose="05000000000000000000" pitchFamily="2" charset="2"/>
                        <a:buNone/>
                      </a:pPr>
                      <a:r>
                        <a:rPr lang="en-US" sz="900" b="1" dirty="0">
                          <a:solidFill>
                            <a:srgbClr val="990000"/>
                          </a:solidFill>
                          <a:latin typeface="Arial Narrow" panose="020B0606020202030204" pitchFamily="34" charset="0"/>
                          <a:cs typeface="Arial" panose="020B0604020202020204" pitchFamily="34" charset="0"/>
                        </a:rPr>
                        <a:t>Scouts, Scout Leaders, and General Public with Med Tac Cert.</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900" b="1" i="1" u="sng" dirty="0">
                          <a:latin typeface="Arial Narrow" panose="020B0606020202030204" pitchFamily="34" charset="0"/>
                          <a:cs typeface="Arial" panose="020B0604020202020204" pitchFamily="34" charset="0"/>
                        </a:rPr>
                        <a:t>AHA Heartsaver CPR/AED Certificate</a:t>
                      </a:r>
                      <a:r>
                        <a:rPr lang="en-US" sz="900" b="1" i="1" dirty="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in addition to the </a:t>
                      </a:r>
                      <a:r>
                        <a:rPr lang="en-US" sz="900" b="1" i="1" dirty="0">
                          <a:latin typeface="Arial Narrow" panose="020B0606020202030204" pitchFamily="34" charset="0"/>
                          <a:cs typeface="Arial" panose="020B0604020202020204" pitchFamily="34" charset="0"/>
                        </a:rPr>
                        <a:t>Med Tac Basic Training. </a:t>
                      </a:r>
                      <a:r>
                        <a:rPr lang="en-US" sz="900" b="1" i="0" dirty="0">
                          <a:latin typeface="Arial Narrow" panose="020B0606020202030204" pitchFamily="34" charset="0"/>
                          <a:cs typeface="Arial" panose="020B0604020202020204" pitchFamily="34" charset="0"/>
                        </a:rPr>
                        <a:t>You m</a:t>
                      </a:r>
                      <a:r>
                        <a:rPr lang="en-US" sz="900" b="1" dirty="0">
                          <a:latin typeface="Arial Narrow" panose="020B0606020202030204" pitchFamily="34" charset="0"/>
                          <a:cs typeface="Arial" panose="020B0604020202020204" pitchFamily="34" charset="0"/>
                        </a:rPr>
                        <a:t>ust pay $26 to American Heart Association for the card</a:t>
                      </a:r>
                    </a:p>
                  </a:txBody>
                  <a:tcPr>
                    <a:lnB w="28575" cap="flat" cmpd="sng" algn="ctr">
                      <a:solidFill>
                        <a:schemeClr val="tx1"/>
                      </a:solidFill>
                      <a:prstDash val="solid"/>
                      <a:round/>
                      <a:headEnd type="none" w="med" len="med"/>
                      <a:tailEnd type="none" w="med" len="med"/>
                    </a:lnB>
                    <a:solidFill>
                      <a:schemeClr val="bg1"/>
                    </a:solidFill>
                  </a:tcPr>
                </a:tc>
                <a:tc>
                  <a:txBody>
                    <a:bodyPr/>
                    <a:lstStyle/>
                    <a:p>
                      <a:r>
                        <a:rPr lang="en-US" sz="900" b="1" dirty="0">
                          <a:solidFill>
                            <a:srgbClr val="000099"/>
                          </a:solidFill>
                          <a:latin typeface="Arial Narrow" panose="020B0606020202030204" pitchFamily="34" charset="0"/>
                          <a:cs typeface="Arial" panose="020B0604020202020204" pitchFamily="34" charset="0"/>
                        </a:rPr>
                        <a:t>10:00AM - 2:00 PM</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411785"/>
                  </a:ext>
                </a:extLst>
              </a:tr>
              <a:tr h="470885">
                <a:tc>
                  <a:txBody>
                    <a:bodyPr/>
                    <a:lstStyle/>
                    <a:p>
                      <a:pPr marL="0" lvl="1" indent="0" algn="ctr">
                        <a:buFont typeface="Wingdings" panose="05000000000000000000" pitchFamily="2" charset="2"/>
                        <a:buNone/>
                      </a:pPr>
                      <a:r>
                        <a:rPr lang="en-US" sz="900" b="1" dirty="0">
                          <a:solidFill>
                            <a:srgbClr val="990000"/>
                          </a:solidFill>
                          <a:latin typeface="Arial Narrow" panose="020B0606020202030204" pitchFamily="34" charset="0"/>
                          <a:cs typeface="Arial" panose="020B0604020202020204" pitchFamily="34" charset="0"/>
                        </a:rPr>
                        <a:t>Security and Healthcare Volunteers for Schools and Faith-based Organizations with Med Tac</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68583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i="1" u="sng" dirty="0">
                          <a:latin typeface="Arial Narrow" panose="020B0606020202030204" pitchFamily="34" charset="0"/>
                          <a:cs typeface="Arial" panose="020B0604020202020204" pitchFamily="34" charset="0"/>
                        </a:rPr>
                        <a:t>Med Tac Health Security Certificate </a:t>
                      </a:r>
                      <a:r>
                        <a:rPr lang="en-US" sz="900" b="1" dirty="0">
                          <a:latin typeface="Arial Narrow" panose="020B0606020202030204" pitchFamily="34" charset="0"/>
                          <a:cs typeface="Arial" panose="020B0604020202020204" pitchFamily="34" charset="0"/>
                        </a:rPr>
                        <a:t>for security and healthcare volunteers who are NOT currently CPR certified. </a:t>
                      </a:r>
                      <a:r>
                        <a:rPr lang="en-US" sz="900" b="1" i="0" dirty="0">
                          <a:latin typeface="Arial Narrow" panose="020B0606020202030204" pitchFamily="34" charset="0"/>
                          <a:cs typeface="Arial" panose="020B0604020202020204" pitchFamily="34" charset="0"/>
                        </a:rPr>
                        <a:t>You m</a:t>
                      </a:r>
                      <a:r>
                        <a:rPr lang="en-US" sz="900" b="1" dirty="0">
                          <a:latin typeface="Arial Narrow" panose="020B0606020202030204" pitchFamily="34" charset="0"/>
                          <a:cs typeface="Arial" panose="020B0604020202020204" pitchFamily="34" charset="0"/>
                        </a:rPr>
                        <a:t>ust pay $26 to AHA for the card.</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b="1" dirty="0">
                          <a:solidFill>
                            <a:srgbClr val="000099"/>
                          </a:solidFill>
                          <a:latin typeface="Arial Narrow" panose="020B0606020202030204" pitchFamily="34" charset="0"/>
                          <a:cs typeface="Arial" panose="020B0604020202020204" pitchFamily="34" charset="0"/>
                        </a:rPr>
                        <a:t>10:00AM - 2:00 PM</a:t>
                      </a:r>
                      <a:endParaRPr lang="en-US" sz="900" dirty="0">
                        <a:solidFill>
                          <a:srgbClr val="000099"/>
                        </a:solidFill>
                        <a:latin typeface="Arial Narrow" panose="020B060602020203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037267"/>
                  </a:ext>
                </a:extLst>
              </a:tr>
            </a:tbl>
          </a:graphicData>
        </a:graphic>
      </p:graphicFrame>
      <p:sp>
        <p:nvSpPr>
          <p:cNvPr id="14" name="Rectangle 8">
            <a:extLst>
              <a:ext uri="{FF2B5EF4-FFF2-40B4-BE49-F238E27FC236}">
                <a16:creationId xmlns:a16="http://schemas.microsoft.com/office/drawing/2014/main" id="{335F1B84-34DF-4239-AE30-086CEFC9CB0E}"/>
              </a:ext>
            </a:extLst>
          </p:cNvPr>
          <p:cNvSpPr>
            <a:spLocks noChangeArrowheads="1"/>
          </p:cNvSpPr>
          <p:nvPr/>
        </p:nvSpPr>
        <p:spPr bwMode="auto">
          <a:xfrm>
            <a:off x="480399" y="6260583"/>
            <a:ext cx="5897201" cy="1039784"/>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altLang="en-US" sz="1100" b="1" kern="0" dirty="0">
                <a:solidFill>
                  <a:srgbClr val="990000"/>
                </a:solidFill>
                <a:latin typeface="Arial" panose="020B0604020202020204" pitchFamily="34" charset="0"/>
                <a:cs typeface="Arial" panose="020B0604020202020204" pitchFamily="34" charset="0"/>
              </a:rPr>
              <a:t>FOR PARTICIPANTS WHO HAVE A MED TAC CERTIFICATE:</a:t>
            </a:r>
            <a:r>
              <a:rPr lang="en-US" altLang="en-US" sz="1100" b="1" kern="0" dirty="0">
                <a:latin typeface="Arial" panose="020B0604020202020204" pitchFamily="34" charset="0"/>
                <a:cs typeface="Arial" panose="020B0604020202020204" pitchFamily="34" charset="0"/>
              </a:rPr>
              <a:t> If you already have a Med Tac certificate, and you want to earn the American Heart Association Heartsaver CPR/AED certificate and card, you will not have to attend the whole day program.</a:t>
            </a:r>
          </a:p>
          <a:p>
            <a:pPr defTabSz="835365">
              <a:spcBef>
                <a:spcPts val="600"/>
              </a:spcBef>
              <a:defRPr/>
            </a:pPr>
            <a:r>
              <a:rPr lang="en-US" altLang="en-US" sz="1100" b="1" kern="0" dirty="0">
                <a:latin typeface="Arial" panose="020B0604020202020204" pitchFamily="34" charset="0"/>
                <a:cs typeface="Arial" panose="020B0604020202020204" pitchFamily="34" charset="0"/>
              </a:rPr>
              <a:t>See below:</a:t>
            </a:r>
          </a:p>
          <a:p>
            <a:pPr defTabSz="835365">
              <a:spcBef>
                <a:spcPts val="600"/>
              </a:spcBef>
              <a:defRPr/>
            </a:pPr>
            <a:endParaRPr lang="en-US" altLang="en-US" sz="900" kern="0" dirty="0">
              <a:solidFill>
                <a:prstClr val="black"/>
              </a:solidFill>
              <a:latin typeface="Arial" panose="020B0604020202020204" pitchFamily="34" charset="0"/>
              <a:cs typeface="Arial" panose="020B0604020202020204" pitchFamily="34" charset="0"/>
            </a:endParaRPr>
          </a:p>
        </p:txBody>
      </p:sp>
      <p:sp>
        <p:nvSpPr>
          <p:cNvPr id="15" name="Rectangle 8">
            <a:extLst>
              <a:ext uri="{FF2B5EF4-FFF2-40B4-BE49-F238E27FC236}">
                <a16:creationId xmlns:a16="http://schemas.microsoft.com/office/drawing/2014/main" id="{F68B537B-6E4C-4884-AB16-701212C09EAF}"/>
              </a:ext>
            </a:extLst>
          </p:cNvPr>
          <p:cNvSpPr>
            <a:spLocks noChangeArrowheads="1"/>
          </p:cNvSpPr>
          <p:nvPr/>
        </p:nvSpPr>
        <p:spPr bwMode="auto">
          <a:xfrm>
            <a:off x="480400" y="994628"/>
            <a:ext cx="5897202" cy="113211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altLang="en-US" sz="1100" b="1" kern="0" dirty="0">
                <a:latin typeface="Arial" panose="020B0604020202020204" pitchFamily="34" charset="0"/>
                <a:cs typeface="Arial" panose="020B0604020202020204" pitchFamily="34" charset="0"/>
              </a:rPr>
              <a:t>We are providing multiple offerings for first time participants and prior Med Tac participants who want to earn the American Heart Association CPR/AED certification card. If you are a first timer with us, the first table is for you. If you have already been trained, the second table applies to you. If you want to become a Med Tac instructor, we request that you undertake the full day program from 8:00AM to 4:00PM.</a:t>
            </a:r>
          </a:p>
          <a:p>
            <a:pPr defTabSz="835365">
              <a:spcBef>
                <a:spcPts val="600"/>
              </a:spcBef>
              <a:defRPr/>
            </a:pPr>
            <a:endParaRPr lang="en-US" altLang="en-US" sz="9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50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8">
            <a:extLst>
              <a:ext uri="{FF2B5EF4-FFF2-40B4-BE49-F238E27FC236}">
                <a16:creationId xmlns:a16="http://schemas.microsoft.com/office/drawing/2014/main" id="{60B5A572-8650-4794-862A-BB4C6A5AC374}"/>
              </a:ext>
            </a:extLst>
          </p:cNvPr>
          <p:cNvSpPr>
            <a:spLocks noChangeArrowheads="1"/>
          </p:cNvSpPr>
          <p:nvPr/>
        </p:nvSpPr>
        <p:spPr bwMode="auto">
          <a:xfrm>
            <a:off x="2337143" y="278068"/>
            <a:ext cx="3601153" cy="76092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algn="ctr" defTabSz="835365">
              <a:defRPr/>
            </a:pPr>
            <a:r>
              <a:rPr lang="en-US" altLang="en-US" sz="1588" b="1" kern="0" dirty="0">
                <a:solidFill>
                  <a:srgbClr val="000000"/>
                </a:solidFill>
                <a:latin typeface="Arial"/>
                <a:cs typeface="Arial"/>
              </a:rPr>
              <a:t>Med Tac Training Program</a:t>
            </a:r>
          </a:p>
          <a:p>
            <a:pPr algn="ctr" defTabSz="835365">
              <a:defRPr/>
            </a:pPr>
            <a:r>
              <a:rPr lang="en-US" altLang="en-US" sz="1100" b="1" kern="0" dirty="0">
                <a:solidFill>
                  <a:srgbClr val="000099"/>
                </a:solidFill>
                <a:latin typeface="Arial"/>
                <a:cs typeface="Arial"/>
              </a:rPr>
              <a:t>November 2</a:t>
            </a:r>
            <a:r>
              <a:rPr lang="en-US" altLang="en-US" sz="1100" b="1" kern="0" baseline="30000" dirty="0">
                <a:solidFill>
                  <a:srgbClr val="000099"/>
                </a:solidFill>
                <a:latin typeface="Arial"/>
                <a:cs typeface="Arial"/>
              </a:rPr>
              <a:t>nd</a:t>
            </a:r>
            <a:r>
              <a:rPr lang="en-US" altLang="en-US" sz="1100" b="1" kern="0" dirty="0">
                <a:solidFill>
                  <a:srgbClr val="000099"/>
                </a:solidFill>
                <a:latin typeface="Arial"/>
                <a:cs typeface="Arial"/>
              </a:rPr>
              <a:t> from 8:00 AM to 2:00PM</a:t>
            </a:r>
            <a:endParaRPr lang="en-US" altLang="en-US" sz="1200" b="1" kern="0" dirty="0">
              <a:solidFill>
                <a:srgbClr val="000099"/>
              </a:solidFill>
              <a:latin typeface="Arial"/>
              <a:cs typeface="Arial"/>
            </a:endParaRPr>
          </a:p>
          <a:p>
            <a:pPr algn="ctr" defTabSz="835365">
              <a:defRPr/>
            </a:pPr>
            <a:r>
              <a:rPr lang="en-US" altLang="en-US" sz="900" b="1" kern="0" dirty="0">
                <a:solidFill>
                  <a:srgbClr val="000000"/>
                </a:solidFill>
                <a:latin typeface="Arial"/>
                <a:cs typeface="Arial"/>
              </a:rPr>
              <a:t>Saddleback Church Lake Forest Campus </a:t>
            </a:r>
          </a:p>
          <a:p>
            <a:pPr algn="ctr" defTabSz="835365">
              <a:defRPr/>
            </a:pPr>
            <a:r>
              <a:rPr lang="en-US" altLang="en-US" sz="900" b="1" kern="0" dirty="0">
                <a:solidFill>
                  <a:srgbClr val="000000"/>
                </a:solidFill>
                <a:latin typeface="Arial"/>
                <a:cs typeface="Arial"/>
              </a:rPr>
              <a:t>1 Saddleback Parkway, Lake Forest, CA</a:t>
            </a:r>
          </a:p>
        </p:txBody>
      </p:sp>
      <p:pic>
        <p:nvPicPr>
          <p:cNvPr id="4" name="Picture 3">
            <a:extLst>
              <a:ext uri="{FF2B5EF4-FFF2-40B4-BE49-F238E27FC236}">
                <a16:creationId xmlns:a16="http://schemas.microsoft.com/office/drawing/2014/main" id="{AA1E757B-5A5D-43A1-92AA-EC566888E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7" y="364440"/>
            <a:ext cx="1184419" cy="511049"/>
          </a:xfrm>
          <a:prstGeom prst="rect">
            <a:avLst/>
          </a:prstGeom>
        </p:spPr>
      </p:pic>
      <p:sp>
        <p:nvSpPr>
          <p:cNvPr id="6" name="TextBox 5">
            <a:extLst>
              <a:ext uri="{FF2B5EF4-FFF2-40B4-BE49-F238E27FC236}">
                <a16:creationId xmlns:a16="http://schemas.microsoft.com/office/drawing/2014/main" id="{6D7694F4-05BB-42F9-9163-98B951DB4E8F}"/>
              </a:ext>
            </a:extLst>
          </p:cNvPr>
          <p:cNvSpPr txBox="1"/>
          <p:nvPr/>
        </p:nvSpPr>
        <p:spPr>
          <a:xfrm>
            <a:off x="6220275" y="8951179"/>
            <a:ext cx="482708" cy="169277"/>
          </a:xfrm>
          <a:prstGeom prst="rect">
            <a:avLst/>
          </a:prstGeom>
          <a:noFill/>
        </p:spPr>
        <p:txBody>
          <a:bodyPr wrap="square" rtlCol="0">
            <a:spAutoFit/>
          </a:bodyPr>
          <a:lstStyle/>
          <a:p>
            <a:pPr algn="ctr"/>
            <a:r>
              <a:rPr lang="en-US" sz="500" b="1" dirty="0">
                <a:solidFill>
                  <a:schemeClr val="bg1">
                    <a:lumMod val="75000"/>
                  </a:schemeClr>
                </a:solidFill>
                <a:latin typeface="Arial" panose="020B0604020202020204" pitchFamily="34" charset="0"/>
                <a:cs typeface="Arial" panose="020B0604020202020204" pitchFamily="34" charset="0"/>
              </a:rPr>
              <a:t>10-04-19</a:t>
            </a:r>
          </a:p>
        </p:txBody>
      </p:sp>
      <p:sp>
        <p:nvSpPr>
          <p:cNvPr id="15" name="Rectangle 8">
            <a:extLst>
              <a:ext uri="{FF2B5EF4-FFF2-40B4-BE49-F238E27FC236}">
                <a16:creationId xmlns:a16="http://schemas.microsoft.com/office/drawing/2014/main" id="{F68B537B-6E4C-4884-AB16-701212C09EAF}"/>
              </a:ext>
            </a:extLst>
          </p:cNvPr>
          <p:cNvSpPr>
            <a:spLocks noChangeArrowheads="1"/>
          </p:cNvSpPr>
          <p:nvPr/>
        </p:nvSpPr>
        <p:spPr bwMode="auto">
          <a:xfrm>
            <a:off x="404091" y="1041679"/>
            <a:ext cx="6049817" cy="87050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altLang="en-US" sz="1100" b="1" kern="0" dirty="0">
                <a:latin typeface="Arial" panose="020B0604020202020204" pitchFamily="34" charset="0"/>
                <a:cs typeface="Arial" panose="020B0604020202020204" pitchFamily="34" charset="0"/>
              </a:rPr>
              <a:t>Go to </a:t>
            </a:r>
            <a:r>
              <a:rPr lang="en-US" altLang="en-US" sz="1100" b="1" kern="0" dirty="0">
                <a:solidFill>
                  <a:srgbClr val="000000"/>
                </a:solidFill>
                <a:latin typeface="Arial"/>
                <a:cs typeface="Arial"/>
              </a:rPr>
              <a:t>1 Saddleback Parkway in Lake Forest, however the church property is quite extensive. You must proceed </a:t>
            </a:r>
            <a:r>
              <a:rPr lang="en-US" altLang="en-US" sz="1100" b="1" kern="0">
                <a:solidFill>
                  <a:srgbClr val="000000"/>
                </a:solidFill>
                <a:latin typeface="Arial"/>
                <a:cs typeface="Arial"/>
              </a:rPr>
              <a:t>to The </a:t>
            </a:r>
            <a:r>
              <a:rPr lang="en-US" altLang="en-US" sz="1100" b="1" kern="0" dirty="0">
                <a:solidFill>
                  <a:srgbClr val="000000"/>
                </a:solidFill>
                <a:latin typeface="Arial"/>
                <a:cs typeface="Arial"/>
              </a:rPr>
              <a:t>Refinery building designated below.</a:t>
            </a:r>
          </a:p>
          <a:p>
            <a:pPr defTabSz="835365">
              <a:spcBef>
                <a:spcPts val="600"/>
              </a:spcBef>
              <a:defRPr/>
            </a:pPr>
            <a:endParaRPr lang="en-US" altLang="en-US" sz="1100" b="1" kern="0" dirty="0">
              <a:latin typeface="Arial" panose="020B0604020202020204" pitchFamily="34" charset="0"/>
              <a:cs typeface="Arial" panose="020B0604020202020204" pitchFamily="34" charset="0"/>
            </a:endParaRPr>
          </a:p>
          <a:p>
            <a:pPr defTabSz="835365">
              <a:spcBef>
                <a:spcPts val="600"/>
              </a:spcBef>
              <a:defRPr/>
            </a:pPr>
            <a:endParaRPr lang="en-US" altLang="en-US" sz="900" kern="0" dirty="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2BBC69E-5B17-49B9-BD18-545F8570EEDA}"/>
              </a:ext>
            </a:extLst>
          </p:cNvPr>
          <p:cNvPicPr>
            <a:picLocks noChangeAspect="1"/>
          </p:cNvPicPr>
          <p:nvPr/>
        </p:nvPicPr>
        <p:blipFill>
          <a:blip r:embed="rId4"/>
          <a:stretch>
            <a:fillRect/>
          </a:stretch>
        </p:blipFill>
        <p:spPr>
          <a:xfrm>
            <a:off x="878395" y="1587651"/>
            <a:ext cx="5101209" cy="3606565"/>
          </a:xfrm>
          <a:prstGeom prst="rect">
            <a:avLst/>
          </a:prstGeom>
          <a:ln w="38100">
            <a:solidFill>
              <a:schemeClr val="tx1"/>
            </a:solidFill>
          </a:ln>
        </p:spPr>
      </p:pic>
      <p:sp>
        <p:nvSpPr>
          <p:cNvPr id="12" name="Rectangle 11">
            <a:extLst>
              <a:ext uri="{FF2B5EF4-FFF2-40B4-BE49-F238E27FC236}">
                <a16:creationId xmlns:a16="http://schemas.microsoft.com/office/drawing/2014/main" id="{D338458F-A712-454C-9CEE-E8549D3E0F23}"/>
              </a:ext>
            </a:extLst>
          </p:cNvPr>
          <p:cNvSpPr/>
          <p:nvPr/>
        </p:nvSpPr>
        <p:spPr>
          <a:xfrm>
            <a:off x="2857500" y="3145495"/>
            <a:ext cx="1165860" cy="7606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19785C7-B245-4028-8730-C705FEF5AE13}"/>
              </a:ext>
            </a:extLst>
          </p:cNvPr>
          <p:cNvGrpSpPr/>
          <p:nvPr/>
        </p:nvGrpSpPr>
        <p:grpSpPr>
          <a:xfrm>
            <a:off x="1202921" y="4026005"/>
            <a:ext cx="4475018" cy="4753555"/>
            <a:chOff x="1191491" y="3657836"/>
            <a:chExt cx="4475018" cy="4753555"/>
          </a:xfrm>
        </p:grpSpPr>
        <p:sp>
          <p:nvSpPr>
            <p:cNvPr id="16" name="Freeform: Shape 15">
              <a:extLst>
                <a:ext uri="{FF2B5EF4-FFF2-40B4-BE49-F238E27FC236}">
                  <a16:creationId xmlns:a16="http://schemas.microsoft.com/office/drawing/2014/main" id="{A0354E2B-4193-44B4-8062-CC974D6F55FC}"/>
                </a:ext>
              </a:extLst>
            </p:cNvPr>
            <p:cNvSpPr/>
            <p:nvPr/>
          </p:nvSpPr>
          <p:spPr>
            <a:xfrm>
              <a:off x="3810779" y="3657836"/>
              <a:ext cx="1732358" cy="1833818"/>
            </a:xfrm>
            <a:custGeom>
              <a:avLst/>
              <a:gdLst>
                <a:gd name="connsiteX0" fmla="*/ 0 w 2217420"/>
                <a:gd name="connsiteY0" fmla="*/ 34290 h 1577340"/>
                <a:gd name="connsiteX1" fmla="*/ 2217420 w 2217420"/>
                <a:gd name="connsiteY1" fmla="*/ 1577340 h 1577340"/>
                <a:gd name="connsiteX2" fmla="*/ 297180 w 2217420"/>
                <a:gd name="connsiteY2" fmla="*/ 1531620 h 1577340"/>
                <a:gd name="connsiteX3" fmla="*/ 262890 w 2217420"/>
                <a:gd name="connsiteY3" fmla="*/ 0 h 1577340"/>
                <a:gd name="connsiteX0" fmla="*/ 0 w 2217420"/>
                <a:gd name="connsiteY0" fmla="*/ 34290 h 1577340"/>
                <a:gd name="connsiteX1" fmla="*/ 2217420 w 2217420"/>
                <a:gd name="connsiteY1" fmla="*/ 1577340 h 1577340"/>
                <a:gd name="connsiteX2" fmla="*/ 297180 w 2217420"/>
                <a:gd name="connsiteY2" fmla="*/ 1531620 h 1577340"/>
                <a:gd name="connsiteX3" fmla="*/ 262890 w 2217420"/>
                <a:gd name="connsiteY3" fmla="*/ 0 h 1577340"/>
                <a:gd name="connsiteX4" fmla="*/ 0 w 2217420"/>
                <a:gd name="connsiteY4" fmla="*/ 34290 h 1577340"/>
                <a:gd name="connsiteX0" fmla="*/ 0 w 1954530"/>
                <a:gd name="connsiteY0" fmla="*/ 0 h 1577340"/>
                <a:gd name="connsiteX1" fmla="*/ 1954530 w 1954530"/>
                <a:gd name="connsiteY1" fmla="*/ 1577340 h 1577340"/>
                <a:gd name="connsiteX2" fmla="*/ 34290 w 1954530"/>
                <a:gd name="connsiteY2" fmla="*/ 1531620 h 1577340"/>
                <a:gd name="connsiteX3" fmla="*/ 0 w 1954530"/>
                <a:gd name="connsiteY3" fmla="*/ 0 h 1577340"/>
                <a:gd name="connsiteX0" fmla="*/ 0 w 1954530"/>
                <a:gd name="connsiteY0" fmla="*/ 0 h 1577340"/>
                <a:gd name="connsiteX1" fmla="*/ 1954530 w 1954530"/>
                <a:gd name="connsiteY1" fmla="*/ 1577340 h 1577340"/>
                <a:gd name="connsiteX2" fmla="*/ 1018383 w 1954530"/>
                <a:gd name="connsiteY2" fmla="*/ 1546135 h 1577340"/>
                <a:gd name="connsiteX3" fmla="*/ 0 w 1954530"/>
                <a:gd name="connsiteY3" fmla="*/ 0 h 1577340"/>
                <a:gd name="connsiteX0" fmla="*/ 0 w 2060644"/>
                <a:gd name="connsiteY0" fmla="*/ 0 h 1833818"/>
                <a:gd name="connsiteX1" fmla="*/ 2060644 w 2060644"/>
                <a:gd name="connsiteY1" fmla="*/ 1833818 h 1833818"/>
                <a:gd name="connsiteX2" fmla="*/ 1124497 w 2060644"/>
                <a:gd name="connsiteY2" fmla="*/ 1802613 h 1833818"/>
                <a:gd name="connsiteX3" fmla="*/ 0 w 2060644"/>
                <a:gd name="connsiteY3" fmla="*/ 0 h 1833818"/>
              </a:gdLst>
              <a:ahLst/>
              <a:cxnLst>
                <a:cxn ang="0">
                  <a:pos x="connsiteX0" y="connsiteY0"/>
                </a:cxn>
                <a:cxn ang="0">
                  <a:pos x="connsiteX1" y="connsiteY1"/>
                </a:cxn>
                <a:cxn ang="0">
                  <a:pos x="connsiteX2" y="connsiteY2"/>
                </a:cxn>
                <a:cxn ang="0">
                  <a:pos x="connsiteX3" y="connsiteY3"/>
                </a:cxn>
              </a:cxnLst>
              <a:rect l="l" t="t" r="r" b="b"/>
              <a:pathLst>
                <a:path w="2060644" h="1833818">
                  <a:moveTo>
                    <a:pt x="0" y="0"/>
                  </a:moveTo>
                  <a:lnTo>
                    <a:pt x="2060644" y="1833818"/>
                  </a:lnTo>
                  <a:lnTo>
                    <a:pt x="1124497" y="1802613"/>
                  </a:lnTo>
                  <a:lnTo>
                    <a:pt x="0" y="0"/>
                  </a:lnTo>
                  <a:close/>
                </a:path>
              </a:pathLst>
            </a:cu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8463CF5-F1F8-44ED-9063-A53963342021}"/>
                </a:ext>
              </a:extLst>
            </p:cNvPr>
            <p:cNvPicPr>
              <a:picLocks noChangeAspect="1"/>
            </p:cNvPicPr>
            <p:nvPr/>
          </p:nvPicPr>
          <p:blipFill rotWithShape="1">
            <a:blip r:embed="rId5"/>
            <a:srcRect l="6195" t="20590"/>
            <a:stretch/>
          </p:blipFill>
          <p:spPr>
            <a:xfrm>
              <a:off x="1191491" y="5491654"/>
              <a:ext cx="4475018" cy="2919737"/>
            </a:xfrm>
            <a:prstGeom prst="rect">
              <a:avLst/>
            </a:prstGeom>
            <a:ln w="57150">
              <a:solidFill>
                <a:srgbClr val="FF0000"/>
              </a:solidFill>
            </a:ln>
          </p:spPr>
        </p:pic>
      </p:grpSp>
      <p:sp>
        <p:nvSpPr>
          <p:cNvPr id="21" name="Rectangle 8">
            <a:extLst>
              <a:ext uri="{FF2B5EF4-FFF2-40B4-BE49-F238E27FC236}">
                <a16:creationId xmlns:a16="http://schemas.microsoft.com/office/drawing/2014/main" id="{AAF528B3-C318-4323-9176-E660DC997305}"/>
              </a:ext>
            </a:extLst>
          </p:cNvPr>
          <p:cNvSpPr>
            <a:spLocks noChangeArrowheads="1"/>
          </p:cNvSpPr>
          <p:nvPr/>
        </p:nvSpPr>
        <p:spPr bwMode="auto">
          <a:xfrm>
            <a:off x="404091" y="5304934"/>
            <a:ext cx="3967187" cy="87050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08" tIns="34804" rIns="69608" bIns="34804">
            <a:spAutoFit/>
          </a:bodyPr>
          <a:lstStyle/>
          <a:p>
            <a:pPr defTabSz="835365">
              <a:spcBef>
                <a:spcPts val="600"/>
              </a:spcBef>
              <a:defRPr/>
            </a:pPr>
            <a:r>
              <a:rPr lang="en-US" altLang="en-US" sz="1100" b="1" kern="0" dirty="0">
                <a:latin typeface="Arial" panose="020B0604020202020204" pitchFamily="34" charset="0"/>
                <a:cs typeface="Arial" panose="020B0604020202020204" pitchFamily="34" charset="0"/>
              </a:rPr>
              <a:t>Park in the Refinery Parking Lot and register in the lobby area. We will direct you to the theater for training. </a:t>
            </a:r>
            <a:endParaRPr lang="en-US" altLang="en-US" sz="1100" b="1" kern="0" dirty="0">
              <a:solidFill>
                <a:srgbClr val="000000"/>
              </a:solidFill>
              <a:latin typeface="Arial"/>
              <a:cs typeface="Arial"/>
            </a:endParaRPr>
          </a:p>
          <a:p>
            <a:pPr defTabSz="835365">
              <a:spcBef>
                <a:spcPts val="600"/>
              </a:spcBef>
              <a:defRPr/>
            </a:pPr>
            <a:endParaRPr lang="en-US" altLang="en-US" sz="1100" b="1" kern="0" dirty="0">
              <a:latin typeface="Arial" panose="020B0604020202020204" pitchFamily="34" charset="0"/>
              <a:cs typeface="Arial" panose="020B0604020202020204" pitchFamily="34" charset="0"/>
            </a:endParaRPr>
          </a:p>
          <a:p>
            <a:pPr defTabSz="835365">
              <a:spcBef>
                <a:spcPts val="600"/>
              </a:spcBef>
              <a:defRPr/>
            </a:pPr>
            <a:endParaRPr lang="en-US" altLang="en-US" sz="9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4001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1747</TotalTime>
  <Words>1351</Words>
  <Application>Microsoft Office PowerPoint</Application>
  <PresentationFormat>On-screen Show (4:3)</PresentationFormat>
  <Paragraphs>137</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Arial Black</vt:lpstr>
      <vt:lpstr>Arial Narrow</vt:lpstr>
      <vt:lpstr>Calibri</vt:lpstr>
      <vt:lpstr>Gill Sans MT</vt:lpstr>
      <vt:lpstr>Symbol</vt:lpstr>
      <vt:lpstr>Wingdings</vt:lpstr>
      <vt:lpstr>Parcel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dc:creator>
  <cp:lastModifiedBy>Microsoft Windows</cp:lastModifiedBy>
  <cp:revision>51</cp:revision>
  <cp:lastPrinted>2019-10-08T18:13:06Z</cp:lastPrinted>
  <dcterms:created xsi:type="dcterms:W3CDTF">2019-04-13T19:19:43Z</dcterms:created>
  <dcterms:modified xsi:type="dcterms:W3CDTF">2019-10-10T13:38:38Z</dcterms:modified>
</cp:coreProperties>
</file>